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1"/>
  </p:notesMasterIdLst>
  <p:sldIdLst>
    <p:sldId id="308" r:id="rId2"/>
    <p:sldId id="307"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4610"/>
  </p:normalViewPr>
  <p:slideViewPr>
    <p:cSldViewPr snapToGrid="0" snapToObjects="1">
      <p:cViewPr varScale="1">
        <p:scale>
          <a:sx n="82" d="100"/>
          <a:sy n="82" d="100"/>
        </p:scale>
        <p:origin x="192"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9879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show of hands. Who tried ChatGPT, got one beige, generic answer, and quietly went back to doing it the old way? Perfect. This is for you. Twenty tools, twenty minutes. No theory. No laptops. I am only going to really show you three. Your job is not to remember twenty names. Your job is to find one thing worth trying tonight.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 not buy the idea that everybody already understands this technology. Most people have dabbled. Then the technology made another jump, and they missed it. Now some people are too embarrassed to admit they do not know what changed. Real estate agents are not supposed to be technology experts. They are salespeople. So I am going to show the shortcut, not give you homework.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also part of the demonstration. I gave ChatGPT the class brief, the audience, the date, the compliance requirements, the twenty-tool rule, the time limits, and my voice. It researched the tools, built the structure, generated the visuals, created the PowerPoint, and put the script in the speaker notes. I still reviewed it. That is the point. AI did the production work. I kept the judgment.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not counting these as twenty separate subscriptions. You already know the names. The useful question is what changed inside them. ChatGPT can search your connected email. Apple and Gmail can clean up writing. Zillow can work inside ChatGPT. Instagram has a serious mobile editor. The shift is not always another app. Sometimes it is a new capability inside the app you already use.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goes into one of five buckets. Kill the keyboard. Win the appointment. Know the property. Look sharp. Run the sales business. I am showing you twenty, but I only expect you to remember the buckets, the three demos, and the QR code.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Connected email means I can describe the conversation I am looking for, find it, summarize it, and prepare a reply. Apple Writing Tools and Gmail can proofread what you already wrote. FluidVoice lets you dictate into almost any text field, which is useful when you are moving. PDFgear handles the practical document work we all do, merging, splitting, reordering, signing, and editing ordinary working PDFs.
[Sources]
- https://help.openai.com/en/articles/11487775-connected-apps-in-chatgpt
- https://support.apple.com/guide/iphone/writing-tools-write-improve-summarize-iph6f08da1d2/ios
- https://support.google.com/mail/answer/16887555
- https://fluidvoice.com/
- https://www.pdfgear.com/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demonstration inbox with fictional messages. Ask ChatGPT to find the latest conversation with Jordan Vale about the fictional Harbor View condo sale. Show the source emails. Let it summarize the instructions and unanswered questions. Then let it draft a reply. Do not let it send. My closing line is, it found it, it organized it, and I still hit send. If the connection is slow, play the prerecorded screen capture and keep moving.
[Sources]
- https://help.openai.com/en/articles/11487775-connected-apps-in-chatgpt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Voice can practice the hard seller conversation before there is a commission attached. Gemini Notebook turns your own material into an audio overview and source-backed answers. Claude can take an outline and create an editable PowerPoint. Blinq gives you a phone-first digital business card so it is easier for a prospect to keep your information and share theirs.
[Sources]
- https://help.openai.com/en/articles/8400625-voice-mode-faq
- https://notebook.google/plans
- https://support.claude.com/en/articles/12111783-create-and-edit-files-with-claude
- https://blinq.me/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ChatGPT Voice on the phone. Use the exact prompt on the slide. Answer naturally. Let the room hear one follow-up question and one piece of feedback. The lesson is not prompt engineering. The lesson is practice. You can rehearse pricing, commission, repairs, a listing that did not sell, or a seller who thinks Zillow already did the work.
[Sources]
- https://help.openai.com/en/articles/8400625-voice-mode-faq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personal. I had a CACM exam with about 180 questions over two and a half hours. I learn well by listening. I loaded the material into Gemini Notebook, generated an audio overview, and listened for two days. I passed with a very high score. For the demo, play about twenty seconds of an already generated audio overview from a fictional seller guide. Then ask one live question and show that the answer points back to the source.
[Sources]
- https://notebook.google/plans
- https://support.google.com/gemininotebook/answer/16213268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Zillow inside ChatGPT helps you see the number and property information a seller may already be looking at. It starts the conversation. It does not price the listing. Google Lens can identify an appliance label or copy text from a photo. Atlas can turn permitted MLS sales data into a map of your actual experience. ChatGPT Search can research a public property question and show the sources.
[Sources]
- https://www.zillow.com/news/zillow-becomes-first-real-estate-app-in-chatgpt/
- https://lens.google/
- https://atlas.co/pricing/
- https://help.openai.com/en/articles/9237897-chatgpt-search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my actual sales history mapped from MLS data. Everybody says they know the area. This lets me show where I have actually helped people buy and sell. Build the map ahead of time. Do not import client names, contact information, or private remarks. Label buyer-side, seller-side, and team transactions accurately. Confirm your MLS permits the reuse.
[Sources]
- https://atlas.co/
- https://atlas.co/pricing/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Images can show a staging concept, but it has to preserve the actual property and comply with California disclosure rules when used in advertising. HeyGen creates short avatar explainers. ElevenLabs creates natural voice, but the free plan does not include commercial licensing. Edits by Instagram is a phone-first video editor for trimming, captions, and quick cleanup.
[Sources]
- https://help.openai.com/en/articles/11084440-chatgpt-images-faq
- https://www.heygen.com/pricing
- https://elevenlabs.io/pricing
- https://about.instagram.com/blog/announcements/edits-video-creation-app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quick staging example. The instruction is to add appropriately scaled furniture while preserving the walls, windows, doors, flooring, view, and visible condition. This is a concept, not a substitute for the property. Since January 1, 2026, California law can require a conspicuous disclosure and access to the original unaltered image when a licensee uses a digitally altered image in advertising.
[Sources]
- https://help.openai.com/en/articles/11084440-chatgpt-images-faq
- https://www.car.org/knowledge/airesources
- https://leginfo.legislature.ca.gov/faces/billNavClient.xhtml?bill_id=202520260AB723
[/Sources]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Calendly is not AI, and that is fine. It is a useful sales tool. Callie adds an AI scheduling layer on eligible paid plans, but the free booking link is already valuable. Guidde records an office process and turns it into a reusable walkthrough for your assistant. Blotato distributes approved content to multiple channels. Google Forms can collect seller details before the appointment. Gemini can help build the form on eligible plans.
[Sources]
- https://calendly.com/pricing
- https://www.guidde.com/pricing
- https://help.blotato.com/
- https://support.google.com/docs/answer/16346789
[/Sources]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somebody contacts you, they may ask ChatGPT, Gemini, or another AI system about you. There is no magic submit button that guarantees a recommendation. Start by seeing what the system can verify. Fix your public contact information, service area, specialties, and professional experience. Publish useful proof that is crawlable and easy to cite. Do that before paying somebody who promises to make you famous in AI.
[Sources]
- https://developers.google.com/search/docs/appearance/ai-features
[/Sources]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rules. One, client data is not demo fuel. If you would not forward it to a stranger, do not paste it into a random free tool. Two, AI does not get a fair-housing pass. You are responsible for the output. Three, check facts, contracts, money, and property information before anybody relies on it. Four, California now has specific requirements for digitally altered real estate images. Five, get clear consent before recording a California call or confidential meeting. I am a broker, not your attorney. Follow your broker policy and call C.A.R. Legal when it gets weird.
[Sources]
- https://www.dre.ca.gov/Licensees/Advisories/Advisory_2026_03_17_AI_in_California_Real_Estate.html
- https://www.car.org/knowledge/airesources
- https://www.nar.realtor/news/broker-news/why-every-brokerage-needs-an-ai-use-policy
- https://leginfo.legislature.ca.gov/faces/billNavClient.xhtml?bill_id=202520260AB723
- https://leginfo.legislature.ca.gov/faces/codes_displaySection.xhtml?sectionNum=632.&amp;lawCode=PEN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try twenty tools tonight. That sounds exhausting. Pick the problem you complain about most. Email, use connected Gmail. PDFs, use PDFgear. Practice, use ChatGPT Voice. Learning, use Gemini Notebook. Proof of experience, use Atlas. One win is enough.</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Scan this before we walk into the parking lot and forget nineteen of the twenty names. The page will have every official link, the free-versus-trial note, the demo prompts, and a way to contact me. My challenge is simple. Try one. Not twenty. One.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MASTER">
    <p:bg>
      <p:bgPr>
        <a:solidFill>
          <a:srgbClr val="001F49"/>
        </a:solidFill>
        <a:effectLst/>
      </p:bgPr>
    </p:bg>
    <p:spTree>
      <p:nvGrpSpPr>
        <p:cNvPr id="1" name=""/>
        <p:cNvGrpSpPr/>
        <p:nvPr/>
      </p:nvGrpSpPr>
      <p:grpSpPr>
        <a:xfrm>
          <a:off x="0" y="0"/>
          <a:ext cx="0" cy="0"/>
          <a:chOff x="0" y="0"/>
          <a:chExt cx="0" cy="0"/>
        </a:xfrm>
      </p:grpSpPr>
      <p:sp>
        <p:nvSpPr>
          <p:cNvPr id="2" name="Shape 0"/>
          <p:cNvSpPr/>
          <p:nvPr/>
        </p:nvSpPr>
        <p:spPr>
          <a:xfrm>
            <a:off x="0" y="6510528"/>
            <a:ext cx="12191695" cy="347472"/>
          </a:xfrm>
          <a:prstGeom prst="rect">
            <a:avLst/>
          </a:prstGeom>
          <a:solidFill>
            <a:srgbClr val="00163A"/>
          </a:solidFill>
          <a:ln w="12700">
            <a:solidFill>
              <a:srgbClr val="00163A"/>
            </a:solidFill>
            <a:prstDash val="solid"/>
          </a:ln>
        </p:spPr>
        <p:txBody>
          <a:bodyPr/>
          <a:lstStyle/>
          <a:p>
            <a:endParaRPr lang="en-US"/>
          </a:p>
        </p:txBody>
      </p:sp>
      <p:sp>
        <p:nvSpPr>
          <p:cNvPr id="3" name="Text 1"/>
          <p:cNvSpPr/>
          <p:nvPr/>
        </p:nvSpPr>
        <p:spPr>
          <a:xfrm>
            <a:off x="502920" y="6583680"/>
            <a:ext cx="5303520" cy="128016"/>
          </a:xfrm>
          <a:prstGeom prst="rect">
            <a:avLst/>
          </a:prstGeom>
          <a:noFill/>
          <a:ln/>
        </p:spPr>
        <p:txBody>
          <a:bodyPr wrap="square" lIns="0" tIns="0" rIns="0" bIns="0" rtlCol="0" anchor="ctr"/>
          <a:lstStyle/>
          <a:p>
            <a:pPr marL="0" indent="0">
              <a:buNone/>
            </a:pPr>
            <a:r>
              <a:rPr lang="en-US" sz="1100" dirty="0">
                <a:solidFill>
                  <a:srgbClr val="B4C4D8"/>
                </a:solidFill>
                <a:latin typeface="Aptos" pitchFamily="34" charset="0"/>
                <a:ea typeface="Aptos" pitchFamily="34" charset="-122"/>
                <a:cs typeface="Aptos" pitchFamily="34" charset="-120"/>
              </a:rPr>
              <a:t>SBAOR  |  October 28, 2026  |  Tony Self</a:t>
            </a:r>
            <a:endParaRPr lang="en-US" sz="1100" dirty="0"/>
          </a:p>
        </p:txBody>
      </p:sp>
      <p:sp>
        <p:nvSpPr>
          <p:cNvPr id="25" name="Slide Number Placeholder 0"/>
          <p:cNvSpPr>
            <a:spLocks noGrp="1"/>
          </p:cNvSpPr>
          <p:nvPr>
            <p:ph type="sldNum" sz="quarter" idx="4294967295"/>
          </p:nvPr>
        </p:nvSpPr>
        <p:spPr>
          <a:xfrm>
            <a:off x="11750040" y="6583680"/>
            <a:ext cx="182880" cy="128016"/>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0040" y="6583680"/>
            <a:ext cx="182880" cy="128016"/>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3.sv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10" Type="http://schemas.openxmlformats.org/officeDocument/2006/relationships/image" Target="../media/image5.jpe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svg"/><Relationship Id="rId7"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 Id="rId9"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svg"/><Relationship Id="rId7"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svg"/><Relationship Id="rId7"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22.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9.pn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svg"/><Relationship Id="rId7"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svg"/><Relationship Id="rId7" Type="http://schemas.openxmlformats.org/officeDocument/2006/relationships/image" Target="../media/image37.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8.svg"/><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svg"/><Relationship Id="rId7" Type="http://schemas.openxmlformats.org/officeDocument/2006/relationships/image" Target="../media/image41.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40.svg"/><Relationship Id="rId4" Type="http://schemas.openxmlformats.org/officeDocument/2006/relationships/image" Target="../media/image39.svg"/><Relationship Id="rId9"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svg"/><Relationship Id="rId7" Type="http://schemas.openxmlformats.org/officeDocument/2006/relationships/image" Target="../media/image9.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4.svg"/><Relationship Id="rId10" Type="http://schemas.openxmlformats.org/officeDocument/2006/relationships/image" Target="../media/image5.jpeg"/><Relationship Id="rId4" Type="http://schemas.openxmlformats.org/officeDocument/2006/relationships/image" Target="../media/image17.svg"/><Relationship Id="rId9" Type="http://schemas.openxmlformats.org/officeDocument/2006/relationships/image" Target="../media/image27.sv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1F49"/>
        </a:solidFill>
        <a:effectLst/>
      </p:bgPr>
    </p:bg>
    <p:spTree>
      <p:nvGrpSpPr>
        <p:cNvPr id="1" name=""/>
        <p:cNvGrpSpPr/>
        <p:nvPr/>
      </p:nvGrpSpPr>
      <p:grpSpPr>
        <a:xfrm>
          <a:off x="0" y="0"/>
          <a:ext cx="0" cy="0"/>
          <a:chOff x="0" y="0"/>
          <a:chExt cx="0" cy="0"/>
        </a:xfrm>
      </p:grpSpPr>
      <p:pic>
        <p:nvPicPr>
          <p:cNvPr id="2" name="Image 0" descr="/mnt/data/a_wide_cinematic_photorealistic_office_modern_ho.png"/>
          <p:cNvPicPr>
            <a:picLocks noChangeAspect="1"/>
          </p:cNvPicPr>
          <p:nvPr/>
        </p:nvPicPr>
        <p:blipFill>
          <a:blip r:embed="rId3"/>
          <a:srcRect t="25" b="25"/>
          <a:stretch/>
        </p:blipFill>
        <p:spPr>
          <a:xfrm flipH="1">
            <a:off x="0" y="0"/>
            <a:ext cx="12191695" cy="6858000"/>
          </a:xfrm>
          <a:prstGeom prst="rect">
            <a:avLst/>
          </a:prstGeom>
        </p:spPr>
      </p:pic>
      <p:sp>
        <p:nvSpPr>
          <p:cNvPr id="3" name="Shape 0"/>
          <p:cNvSpPr/>
          <p:nvPr/>
        </p:nvSpPr>
        <p:spPr>
          <a:xfrm>
            <a:off x="0" y="0"/>
            <a:ext cx="12191695" cy="6858000"/>
          </a:xfrm>
          <a:prstGeom prst="rect">
            <a:avLst/>
          </a:prstGeom>
          <a:solidFill>
            <a:srgbClr val="001F49">
              <a:alpha val="52000"/>
            </a:srgbClr>
          </a:solidFill>
          <a:ln w="12700">
            <a:solidFill>
              <a:srgbClr val="001F49">
                <a:alpha val="0"/>
              </a:srgbClr>
            </a:solidFill>
            <a:prstDash val="solid"/>
          </a:ln>
        </p:spPr>
        <p:txBody>
          <a:bodyPr/>
          <a:lstStyle/>
          <a:p>
            <a:endParaRPr lang="en-US"/>
          </a:p>
        </p:txBody>
      </p:sp>
      <p:sp>
        <p:nvSpPr>
          <p:cNvPr id="4" name="Shape 1"/>
          <p:cNvSpPr/>
          <p:nvPr/>
        </p:nvSpPr>
        <p:spPr>
          <a:xfrm>
            <a:off x="0" y="0"/>
            <a:ext cx="6309360" cy="6858000"/>
          </a:xfrm>
          <a:prstGeom prst="rect">
            <a:avLst/>
          </a:prstGeom>
          <a:solidFill>
            <a:srgbClr val="001F49">
              <a:alpha val="98000"/>
            </a:srgbClr>
          </a:solidFill>
          <a:ln w="12700">
            <a:solidFill>
              <a:srgbClr val="001F49">
                <a:alpha val="0"/>
              </a:srgbClr>
            </a:solidFill>
            <a:prstDash val="solid"/>
          </a:ln>
        </p:spPr>
        <p:txBody>
          <a:bodyPr/>
          <a:lstStyle/>
          <a:p>
            <a:endParaRPr lang="en-US"/>
          </a:p>
        </p:txBody>
      </p:sp>
      <p:sp>
        <p:nvSpPr>
          <p:cNvPr id="5" name="Text 2"/>
          <p:cNvSpPr/>
          <p:nvPr/>
        </p:nvSpPr>
        <p:spPr>
          <a:xfrm>
            <a:off x="658368" y="762000"/>
            <a:ext cx="4191000" cy="660400"/>
          </a:xfrm>
          <a:prstGeom prst="rect">
            <a:avLst/>
          </a:prstGeom>
          <a:noFill/>
          <a:ln/>
        </p:spPr>
        <p:txBody>
          <a:bodyPr wrap="square" lIns="0" tIns="0" rIns="0" bIns="0" rtlCol="0" anchor="ctr"/>
          <a:lstStyle/>
          <a:p>
            <a:pPr marL="0" indent="0">
              <a:buNone/>
            </a:pPr>
            <a:r>
              <a:rPr lang="en-US" sz="4400" b="1" dirty="0">
                <a:solidFill>
                  <a:srgbClr val="FFFFFF"/>
                </a:solidFill>
                <a:latin typeface="Aptos Display" pitchFamily="34" charset="0"/>
                <a:ea typeface="Aptos Display" pitchFamily="34" charset="-122"/>
                <a:cs typeface="Aptos Display" pitchFamily="34" charset="-120"/>
              </a:rPr>
              <a:t>20 AI Tools</a:t>
            </a:r>
            <a:endParaRPr lang="en-US" sz="4400" dirty="0"/>
          </a:p>
        </p:txBody>
      </p:sp>
      <p:sp>
        <p:nvSpPr>
          <p:cNvPr id="6" name="Text 3"/>
          <p:cNvSpPr/>
          <p:nvPr/>
        </p:nvSpPr>
        <p:spPr>
          <a:xfrm>
            <a:off x="658368" y="1422400"/>
            <a:ext cx="5334000" cy="660400"/>
          </a:xfrm>
          <a:prstGeom prst="rect">
            <a:avLst/>
          </a:prstGeom>
          <a:noFill/>
          <a:ln/>
        </p:spPr>
        <p:txBody>
          <a:bodyPr wrap="square" lIns="0" tIns="0" rIns="0" bIns="0" rtlCol="0" anchor="ctr"/>
          <a:lstStyle/>
          <a:p>
            <a:pPr marL="0" indent="0">
              <a:buNone/>
            </a:pPr>
            <a:r>
              <a:rPr lang="en-US" sz="4400" b="1" dirty="0">
                <a:solidFill>
                  <a:srgbClr val="00ADEF"/>
                </a:solidFill>
                <a:latin typeface="Aptos Display" pitchFamily="34" charset="0"/>
                <a:ea typeface="Aptos Display" pitchFamily="34" charset="-122"/>
                <a:cs typeface="Aptos Display" pitchFamily="34" charset="-120"/>
              </a:rPr>
              <a:t>in 20 Minutes</a:t>
            </a:r>
            <a:endParaRPr lang="en-US" sz="4400" dirty="0"/>
          </a:p>
        </p:txBody>
      </p:sp>
      <p:sp>
        <p:nvSpPr>
          <p:cNvPr id="7" name="Text 4"/>
          <p:cNvSpPr/>
          <p:nvPr/>
        </p:nvSpPr>
        <p:spPr>
          <a:xfrm>
            <a:off x="676656" y="2184400"/>
            <a:ext cx="5334000" cy="381000"/>
          </a:xfrm>
          <a:prstGeom prst="rect">
            <a:avLst/>
          </a:prstGeom>
          <a:noFill/>
          <a:ln/>
        </p:spPr>
        <p:txBody>
          <a:bodyPr wrap="square" lIns="0" tIns="0" rIns="0" bIns="0" rtlCol="0" anchor="ctr"/>
          <a:lstStyle/>
          <a:p>
            <a:pPr marL="0" indent="0">
              <a:buNone/>
            </a:pPr>
            <a:r>
              <a:rPr lang="en-US" sz="2200" dirty="0">
                <a:solidFill>
                  <a:srgbClr val="F2F6FA"/>
                </a:solidFill>
                <a:latin typeface="Aptos" pitchFamily="34" charset="0"/>
                <a:ea typeface="Aptos" pitchFamily="34" charset="-122"/>
                <a:cs typeface="Aptos" pitchFamily="34" charset="-120"/>
              </a:rPr>
              <a:t>(And What You Get Free)</a:t>
            </a:r>
            <a:endParaRPr lang="en-US" sz="2200" dirty="0"/>
          </a:p>
        </p:txBody>
      </p:sp>
      <p:sp>
        <p:nvSpPr>
          <p:cNvPr id="8" name="Text 5"/>
          <p:cNvSpPr/>
          <p:nvPr/>
        </p:nvSpPr>
        <p:spPr>
          <a:xfrm>
            <a:off x="676656" y="2667000"/>
            <a:ext cx="5080000" cy="711200"/>
          </a:xfrm>
          <a:prstGeom prst="rect">
            <a:avLst/>
          </a:prstGeom>
          <a:noFill/>
          <a:ln/>
        </p:spPr>
        <p:txBody>
          <a:bodyPr wrap="square" lIns="0" tIns="0" rIns="0" bIns="0" rtlCol="0" anchor="t"/>
          <a:lstStyle/>
          <a:p>
            <a:pPr marL="0" indent="0">
              <a:buNone/>
            </a:pPr>
            <a:r>
              <a:rPr lang="en-US" sz="2000" dirty="0">
                <a:solidFill>
                  <a:srgbClr val="F2F6FA"/>
                </a:solidFill>
                <a:latin typeface="Aptos" pitchFamily="34" charset="0"/>
                <a:ea typeface="Aptos" pitchFamily="34" charset="-122"/>
                <a:cs typeface="Aptos" pitchFamily="34" charset="-120"/>
              </a:rPr>
              <a:t>No laptops. No theory. Pick one tool tonight.</a:t>
            </a:r>
            <a:endParaRPr lang="en-US" sz="2000" dirty="0"/>
          </a:p>
        </p:txBody>
      </p:sp>
      <p:sp>
        <p:nvSpPr>
          <p:cNvPr id="9" name="Shape 6"/>
          <p:cNvSpPr/>
          <p:nvPr/>
        </p:nvSpPr>
        <p:spPr>
          <a:xfrm>
            <a:off x="676656" y="3581400"/>
            <a:ext cx="4826000" cy="0"/>
          </a:xfrm>
          <a:prstGeom prst="line">
            <a:avLst/>
          </a:prstGeom>
          <a:noFill/>
          <a:ln w="30480">
            <a:solidFill>
              <a:srgbClr val="00ADEF"/>
            </a:solidFill>
            <a:prstDash val="solid"/>
          </a:ln>
        </p:spPr>
        <p:txBody>
          <a:bodyPr/>
          <a:lstStyle/>
          <a:p>
            <a:endParaRPr lang="en-US"/>
          </a:p>
        </p:txBody>
      </p:sp>
      <p:sp>
        <p:nvSpPr>
          <p:cNvPr id="10" name="Text 7"/>
          <p:cNvSpPr/>
          <p:nvPr/>
        </p:nvSpPr>
        <p:spPr>
          <a:xfrm>
            <a:off x="676656" y="4572000"/>
            <a:ext cx="5334000" cy="406400"/>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Tony Self, MBA</a:t>
            </a:r>
            <a:endParaRPr lang="en-US" sz="2400" dirty="0"/>
          </a:p>
        </p:txBody>
      </p:sp>
      <p:sp>
        <p:nvSpPr>
          <p:cNvPr id="11" name="Text 8"/>
          <p:cNvSpPr/>
          <p:nvPr/>
        </p:nvSpPr>
        <p:spPr>
          <a:xfrm>
            <a:off x="676656" y="5054600"/>
            <a:ext cx="5334000" cy="330200"/>
          </a:xfrm>
          <a:prstGeom prst="rect">
            <a:avLst/>
          </a:prstGeom>
          <a:noFill/>
          <a:ln/>
        </p:spPr>
        <p:txBody>
          <a:bodyPr wrap="square" lIns="0" tIns="0" rIns="0" bIns="0" rtlCol="0" anchor="ctr"/>
          <a:lstStyle/>
          <a:p>
            <a:pPr marL="0" indent="0">
              <a:buNone/>
            </a:pPr>
            <a:r>
              <a:rPr lang="en-US" sz="1800" dirty="0">
                <a:solidFill>
                  <a:srgbClr val="C3D1E2"/>
                </a:solidFill>
                <a:latin typeface="Aptos" pitchFamily="34" charset="0"/>
                <a:ea typeface="Aptos" pitchFamily="34" charset="-122"/>
                <a:cs typeface="Aptos" pitchFamily="34" charset="-120"/>
              </a:rPr>
              <a:t>Broker/Owner, Harcourts Hunter Mason Realty</a:t>
            </a:r>
            <a:endParaRPr lang="en-US" sz="1800" dirty="0"/>
          </a:p>
        </p:txBody>
      </p:sp>
      <p:sp>
        <p:nvSpPr>
          <p:cNvPr id="12" name="Text 9"/>
          <p:cNvSpPr/>
          <p:nvPr/>
        </p:nvSpPr>
        <p:spPr>
          <a:xfrm>
            <a:off x="676656" y="5461000"/>
            <a:ext cx="5080000" cy="558800"/>
          </a:xfrm>
          <a:prstGeom prst="rect">
            <a:avLst/>
          </a:prstGeom>
          <a:noFill/>
          <a:ln/>
        </p:spPr>
        <p:txBody>
          <a:bodyPr wrap="square" lIns="0" tIns="0" rIns="0" bIns="0" rtlCol="0" anchor="t"/>
          <a:lstStyle/>
          <a:p>
            <a:pPr marL="0" indent="0">
              <a:buNone/>
            </a:pPr>
            <a:r>
              <a:rPr lang="en-US" sz="1600" dirty="0">
                <a:solidFill>
                  <a:srgbClr val="C3D1E2"/>
                </a:solidFill>
                <a:latin typeface="Aptos" pitchFamily="34" charset="0"/>
                <a:ea typeface="Aptos" pitchFamily="34" charset="-122"/>
                <a:cs typeface="Aptos" pitchFamily="34" charset="-120"/>
              </a:rPr>
              <a:t>South Bay Association of REALTORS  |  October 28, 2026</a:t>
            </a:r>
            <a:endParaRPr lang="en-US" sz="1600" dirty="0"/>
          </a:p>
        </p:txBody>
      </p:sp>
      <p:sp>
        <p:nvSpPr>
          <p:cNvPr id="13" name="Shape 10"/>
          <p:cNvSpPr/>
          <p:nvPr/>
        </p:nvSpPr>
        <p:spPr>
          <a:xfrm>
            <a:off x="4978400" y="381000"/>
            <a:ext cx="965200" cy="965200"/>
          </a:xfrm>
          <a:prstGeom prst="ellipse">
            <a:avLst/>
          </a:prstGeom>
          <a:solidFill>
            <a:srgbClr val="00ADEF"/>
          </a:solidFill>
          <a:ln w="12700">
            <a:solidFill>
              <a:srgbClr val="00ADEF"/>
            </a:solidFill>
            <a:prstDash val="solid"/>
          </a:ln>
        </p:spPr>
        <p:txBody>
          <a:bodyPr/>
          <a:lstStyle/>
          <a:p>
            <a:endParaRPr lang="en-US"/>
          </a:p>
        </p:txBody>
      </p:sp>
      <p:sp>
        <p:nvSpPr>
          <p:cNvPr id="14" name="Text 11"/>
          <p:cNvSpPr/>
          <p:nvPr/>
        </p:nvSpPr>
        <p:spPr>
          <a:xfrm>
            <a:off x="4978400" y="533400"/>
            <a:ext cx="965200" cy="660400"/>
          </a:xfrm>
          <a:prstGeom prst="rect">
            <a:avLst/>
          </a:prstGeom>
          <a:noFill/>
          <a:ln/>
        </p:spPr>
        <p:txBody>
          <a:bodyPr wrap="square" lIns="0" tIns="0" rIns="0" bIns="0" rtlCol="0" anchor="ctr"/>
          <a:lstStyle/>
          <a:p>
            <a:pPr marL="0" indent="0" algn="ctr">
              <a:buNone/>
            </a:pPr>
            <a:r>
              <a:rPr lang="en-US" sz="1700" b="1" dirty="0">
                <a:solidFill>
                  <a:srgbClr val="001F49"/>
                </a:solidFill>
                <a:latin typeface="Aptos Display" pitchFamily="34" charset="0"/>
                <a:ea typeface="Aptos Display" pitchFamily="34" charset="-122"/>
                <a:cs typeface="Aptos Display" pitchFamily="34" charset="-120"/>
              </a:rPr>
              <a:t>20</a:t>
            </a:r>
            <a:endParaRPr lang="en-US" sz="1700" dirty="0"/>
          </a:p>
          <a:p>
            <a:pPr marL="0" indent="0" algn="ctr">
              <a:buNone/>
            </a:pPr>
            <a:r>
              <a:rPr lang="en-US" sz="1700" b="1" dirty="0">
                <a:solidFill>
                  <a:srgbClr val="001F49"/>
                </a:solidFill>
                <a:latin typeface="Aptos Display" pitchFamily="34" charset="0"/>
                <a:ea typeface="Aptos Display" pitchFamily="34" charset="-122"/>
                <a:cs typeface="Aptos Display" pitchFamily="34" charset="-120"/>
              </a:rPr>
              <a:t>/20</a:t>
            </a:r>
            <a:endParaRPr lang="en-US" sz="1700" dirty="0"/>
          </a:p>
        </p:txBody>
      </p:sp>
      <p:pic>
        <p:nvPicPr>
          <p:cNvPr id="16" name="Picture 15">
            <a:extLst>
              <a:ext uri="{FF2B5EF4-FFF2-40B4-BE49-F238E27FC236}">
                <a16:creationId xmlns:a16="http://schemas.microsoft.com/office/drawing/2014/main" id="{5E5B65EC-19D1-2DC9-E46F-59381B7DDE4F}"/>
              </a:ext>
            </a:extLst>
          </p:cNvPr>
          <p:cNvPicPr>
            <a:picLocks noChangeAspect="1"/>
          </p:cNvPicPr>
          <p:nvPr/>
        </p:nvPicPr>
        <p:blipFill>
          <a:blip r:embed="rId4"/>
          <a:stretch>
            <a:fillRect/>
          </a:stretch>
        </p:blipFill>
        <p:spPr>
          <a:xfrm>
            <a:off x="6986016" y="5054600"/>
            <a:ext cx="4017505" cy="1466389"/>
          </a:xfrm>
          <a:prstGeom prst="rect">
            <a:avLst/>
          </a:prstGeom>
        </p:spPr>
      </p:pic>
    </p:spTree>
    <p:extLst>
      <p:ext uri="{BB962C8B-B14F-4D97-AF65-F5344CB8AC3E}">
        <p14:creationId xmlns:p14="http://schemas.microsoft.com/office/powerpoint/2010/main" val="91160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4360" y="558800"/>
            <a:ext cx="889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AI moves faster than people admit</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Text 2"/>
          <p:cNvSpPr/>
          <p:nvPr/>
        </p:nvSpPr>
        <p:spPr>
          <a:xfrm>
            <a:off x="3098800" y="1320800"/>
            <a:ext cx="6096000" cy="1066800"/>
          </a:xfrm>
          <a:prstGeom prst="rect">
            <a:avLst/>
          </a:prstGeom>
          <a:noFill/>
          <a:ln/>
        </p:spPr>
        <p:txBody>
          <a:bodyPr wrap="square" lIns="0" tIns="0" rIns="0" bIns="0" rtlCol="0" anchor="ctr"/>
          <a:lstStyle/>
          <a:p>
            <a:pPr marL="0" indent="0" algn="ctr">
              <a:buNone/>
            </a:pPr>
            <a:r>
              <a:rPr lang="en-US" sz="2600" b="1" dirty="0">
                <a:solidFill>
                  <a:srgbClr val="FFFFFF"/>
                </a:solidFill>
                <a:latin typeface="Aptos Display" pitchFamily="34" charset="0"/>
                <a:ea typeface="Aptos Display" pitchFamily="34" charset="-122"/>
                <a:cs typeface="Aptos Display" pitchFamily="34" charset="-120"/>
              </a:rPr>
              <a:t>“I still have moments where I say,</a:t>
            </a:r>
            <a:endParaRPr lang="en-US" sz="2600" dirty="0"/>
          </a:p>
          <a:p>
            <a:pPr marL="0" indent="0" algn="ctr">
              <a:buNone/>
            </a:pPr>
            <a:r>
              <a:rPr lang="en-US" sz="2600" b="1" dirty="0">
                <a:solidFill>
                  <a:srgbClr val="FFFFFF"/>
                </a:solidFill>
                <a:latin typeface="Aptos Display" pitchFamily="34" charset="0"/>
                <a:ea typeface="Aptos Display" pitchFamily="34" charset="-122"/>
                <a:cs typeface="Aptos Display" pitchFamily="34" charset="-120"/>
              </a:rPr>
              <a:t>Holy shit, it can do that now?”</a:t>
            </a:r>
            <a:endParaRPr lang="en-US" sz="2600" dirty="0"/>
          </a:p>
        </p:txBody>
      </p:sp>
      <p:sp>
        <p:nvSpPr>
          <p:cNvPr id="6" name="Text 3"/>
          <p:cNvSpPr/>
          <p:nvPr/>
        </p:nvSpPr>
        <p:spPr>
          <a:xfrm>
            <a:off x="3327400" y="1320800"/>
            <a:ext cx="365760" cy="365760"/>
          </a:xfrm>
          <a:prstGeom prst="rect">
            <a:avLst/>
          </a:prstGeom>
          <a:noFill/>
          <a:ln/>
        </p:spPr>
        <p:txBody>
          <a:bodyPr wrap="square" lIns="0" tIns="0" rIns="0" bIns="0" rtlCol="0" anchor="ctr"/>
          <a:lstStyle/>
          <a:p>
            <a:pPr marL="0" indent="0">
              <a:buNone/>
            </a:pPr>
            <a:r>
              <a:rPr lang="en-US" sz="4200" b="1" dirty="0">
                <a:solidFill>
                  <a:srgbClr val="00ADEF"/>
                </a:solidFill>
                <a:latin typeface="Aptos Display" pitchFamily="34" charset="0"/>
                <a:ea typeface="Aptos Display" pitchFamily="34" charset="-122"/>
                <a:cs typeface="Aptos Display" pitchFamily="34" charset="-120"/>
              </a:rPr>
              <a:t>“</a:t>
            </a:r>
            <a:endParaRPr lang="en-US" sz="4200" dirty="0"/>
          </a:p>
        </p:txBody>
      </p:sp>
      <p:sp>
        <p:nvSpPr>
          <p:cNvPr id="7" name="Text 4"/>
          <p:cNvSpPr/>
          <p:nvPr/>
        </p:nvSpPr>
        <p:spPr>
          <a:xfrm>
            <a:off x="1943100" y="2489200"/>
            <a:ext cx="2095500" cy="558800"/>
          </a:xfrm>
          <a:prstGeom prst="rect">
            <a:avLst/>
          </a:prstGeom>
          <a:noFill/>
          <a:ln/>
        </p:spPr>
        <p:txBody>
          <a:bodyPr wrap="square" lIns="0" tIns="0" rIns="0" bIns="0" rtlCol="0" anchor="b"/>
          <a:lstStyle/>
          <a:p>
            <a:pPr marL="0" indent="0" algn="ctr">
              <a:buNone/>
            </a:pPr>
            <a:r>
              <a:rPr lang="en-US" sz="1800" b="1" dirty="0">
                <a:solidFill>
                  <a:srgbClr val="00ADEF"/>
                </a:solidFill>
                <a:latin typeface="Aptos" pitchFamily="34" charset="0"/>
                <a:ea typeface="Aptos" pitchFamily="34" charset="-122"/>
                <a:cs typeface="Aptos" pitchFamily="34" charset="-120"/>
              </a:rPr>
              <a:t>Tried it once</a:t>
            </a:r>
            <a:endParaRPr lang="en-US" sz="1800" dirty="0"/>
          </a:p>
        </p:txBody>
      </p:sp>
      <p:sp>
        <p:nvSpPr>
          <p:cNvPr id="8" name="Shape 5"/>
          <p:cNvSpPr/>
          <p:nvPr/>
        </p:nvSpPr>
        <p:spPr>
          <a:xfrm>
            <a:off x="2331720" y="3127248"/>
            <a:ext cx="1325880" cy="0"/>
          </a:xfrm>
          <a:prstGeom prst="line">
            <a:avLst/>
          </a:prstGeom>
          <a:noFill/>
          <a:ln w="25400">
            <a:solidFill>
              <a:srgbClr val="00ADEF"/>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50792" y="2971800"/>
            <a:ext cx="256032" cy="256032"/>
          </a:xfrm>
          <a:prstGeom prst="rect">
            <a:avLst/>
          </a:prstGeom>
        </p:spPr>
      </p:pic>
      <p:sp>
        <p:nvSpPr>
          <p:cNvPr id="10" name="Text 6"/>
          <p:cNvSpPr/>
          <p:nvPr/>
        </p:nvSpPr>
        <p:spPr>
          <a:xfrm>
            <a:off x="4737100" y="2489200"/>
            <a:ext cx="2095500" cy="558800"/>
          </a:xfrm>
          <a:prstGeom prst="rect">
            <a:avLst/>
          </a:prstGeom>
          <a:noFill/>
          <a:ln/>
        </p:spPr>
        <p:txBody>
          <a:bodyPr wrap="square" lIns="0" tIns="0" rIns="0" bIns="0" rtlCol="0" anchor="b"/>
          <a:lstStyle/>
          <a:p>
            <a:pPr marL="0" indent="0" algn="ctr">
              <a:buNone/>
            </a:pPr>
            <a:r>
              <a:rPr lang="en-US" sz="1800" b="1" dirty="0">
                <a:solidFill>
                  <a:srgbClr val="00ADEF"/>
                </a:solidFill>
                <a:latin typeface="Aptos" pitchFamily="34" charset="0"/>
                <a:ea typeface="Aptos" pitchFamily="34" charset="-122"/>
                <a:cs typeface="Aptos" pitchFamily="34" charset="-120"/>
              </a:rPr>
              <a:t>Got a boring answer</a:t>
            </a:r>
            <a:endParaRPr lang="en-US" sz="1800" dirty="0"/>
          </a:p>
        </p:txBody>
      </p:sp>
      <p:sp>
        <p:nvSpPr>
          <p:cNvPr id="11" name="Shape 7"/>
          <p:cNvSpPr/>
          <p:nvPr/>
        </p:nvSpPr>
        <p:spPr>
          <a:xfrm>
            <a:off x="5120640" y="3127248"/>
            <a:ext cx="1325880" cy="0"/>
          </a:xfrm>
          <a:prstGeom prst="line">
            <a:avLst/>
          </a:prstGeom>
          <a:noFill/>
          <a:ln w="25400">
            <a:solidFill>
              <a:srgbClr val="00ADEF"/>
            </a:solidFill>
            <a:prstDash val="solid"/>
          </a:ln>
        </p:spPr>
        <p:txBody>
          <a:bodyPr/>
          <a:lstStyle/>
          <a:p>
            <a:endParaRPr lang="en-US"/>
          </a:p>
        </p:txBody>
      </p:sp>
      <p:pic>
        <p:nvPicPr>
          <p:cNvPr id="12"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39712" y="2971800"/>
            <a:ext cx="256032" cy="256032"/>
          </a:xfrm>
          <a:prstGeom prst="rect">
            <a:avLst/>
          </a:prstGeom>
        </p:spPr>
      </p:pic>
      <p:sp>
        <p:nvSpPr>
          <p:cNvPr id="13" name="Text 8"/>
          <p:cNvSpPr/>
          <p:nvPr/>
        </p:nvSpPr>
        <p:spPr>
          <a:xfrm>
            <a:off x="7531100" y="2489200"/>
            <a:ext cx="2095500" cy="558800"/>
          </a:xfrm>
          <a:prstGeom prst="rect">
            <a:avLst/>
          </a:prstGeom>
          <a:noFill/>
          <a:ln/>
        </p:spPr>
        <p:txBody>
          <a:bodyPr wrap="square" lIns="0" tIns="0" rIns="0" bIns="0" rtlCol="0" anchor="b"/>
          <a:lstStyle/>
          <a:p>
            <a:pPr marL="0" indent="0" algn="ctr">
              <a:buNone/>
            </a:pPr>
            <a:r>
              <a:rPr lang="en-US" sz="1800" b="1" dirty="0">
                <a:solidFill>
                  <a:srgbClr val="00ADEF"/>
                </a:solidFill>
                <a:latin typeface="Aptos" pitchFamily="34" charset="0"/>
                <a:ea typeface="Aptos" pitchFamily="34" charset="-122"/>
                <a:cs typeface="Aptos" pitchFamily="34" charset="-120"/>
              </a:rPr>
              <a:t>Moved on</a:t>
            </a:r>
            <a:endParaRPr lang="en-US" sz="1800" dirty="0"/>
          </a:p>
        </p:txBody>
      </p:sp>
      <p:sp>
        <p:nvSpPr>
          <p:cNvPr id="14" name="Shape 9"/>
          <p:cNvSpPr/>
          <p:nvPr/>
        </p:nvSpPr>
        <p:spPr>
          <a:xfrm>
            <a:off x="7909560" y="3127248"/>
            <a:ext cx="1325880" cy="0"/>
          </a:xfrm>
          <a:prstGeom prst="line">
            <a:avLst/>
          </a:prstGeom>
          <a:noFill/>
          <a:ln w="25400">
            <a:solidFill>
              <a:srgbClr val="00ADEF"/>
            </a:solidFill>
            <a:prstDash val="solid"/>
          </a:ln>
        </p:spPr>
        <p:txBody>
          <a:bodyPr/>
          <a:lstStyle/>
          <a:p>
            <a:endParaRPr lang="en-US"/>
          </a:p>
        </p:txBody>
      </p:sp>
      <p:sp>
        <p:nvSpPr>
          <p:cNvPr id="15" name="Text 10"/>
          <p:cNvSpPr/>
          <p:nvPr/>
        </p:nvSpPr>
        <p:spPr>
          <a:xfrm>
            <a:off x="1270000" y="3759200"/>
            <a:ext cx="9652000" cy="533400"/>
          </a:xfrm>
          <a:prstGeom prst="rect">
            <a:avLst/>
          </a:prstGeom>
          <a:noFill/>
          <a:ln/>
        </p:spPr>
        <p:txBody>
          <a:bodyPr wrap="square" lIns="0" tIns="0" rIns="0" bIns="0" rtlCol="0" anchor="ctr"/>
          <a:lstStyle/>
          <a:p>
            <a:pPr marL="0" indent="0" algn="ctr">
              <a:buNone/>
            </a:pPr>
            <a:r>
              <a:rPr lang="en-US" sz="2800" b="1" dirty="0">
                <a:solidFill>
                  <a:srgbClr val="FFFFFF"/>
                </a:solidFill>
                <a:latin typeface="Aptos Display" pitchFamily="34" charset="0"/>
                <a:ea typeface="Aptos Display" pitchFamily="34" charset="-122"/>
                <a:cs typeface="Aptos Display" pitchFamily="34" charset="-120"/>
              </a:rPr>
              <a:t>The room is not behind. The tools jumped again.</a:t>
            </a:r>
            <a:endParaRPr lang="en-US" sz="2800" dirty="0"/>
          </a:p>
        </p:txBody>
      </p:sp>
      <p:sp>
        <p:nvSpPr>
          <p:cNvPr id="16" name="Text 11"/>
          <p:cNvSpPr/>
          <p:nvPr/>
        </p:nvSpPr>
        <p:spPr>
          <a:xfrm>
            <a:off x="1016000" y="4394200"/>
            <a:ext cx="10160000" cy="406400"/>
          </a:xfrm>
          <a:prstGeom prst="rect">
            <a:avLst/>
          </a:prstGeom>
          <a:noFill/>
          <a:ln/>
        </p:spPr>
        <p:txBody>
          <a:bodyPr wrap="square" lIns="0" tIns="0" rIns="0" bIns="0" rtlCol="0" anchor="ctr"/>
          <a:lstStyle/>
          <a:p>
            <a:pPr marL="0" indent="0" algn="ctr">
              <a:buNone/>
            </a:pPr>
            <a:r>
              <a:rPr lang="en-US" sz="2000" dirty="0">
                <a:solidFill>
                  <a:srgbClr val="C3D1E2"/>
                </a:solidFill>
                <a:latin typeface="Aptos" pitchFamily="34" charset="0"/>
                <a:ea typeface="Aptos" pitchFamily="34" charset="-122"/>
                <a:cs typeface="Aptos" pitchFamily="34" charset="-120"/>
              </a:rPr>
              <a:t>Real estate agents are salespeople. The shortcut has to work on the phone.</a:t>
            </a:r>
            <a:endParaRPr lang="en-US" sz="20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2</a:t>
            </a:fld>
            <a:endParaRPr lang="en-US" sz="1100"/>
          </a:p>
        </p:txBody>
      </p:sp>
      <p:pic>
        <p:nvPicPr>
          <p:cNvPr id="19" name="Picture 18">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39218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Yes, ChatGPT built this deck</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pic>
        <p:nvPicPr>
          <p:cNvPr id="5" name="Image 1" descr="/mnt/data/a_sleek_dark_high_end_3d_cgi_style_tech_illustra.png"/>
          <p:cNvPicPr>
            <a:picLocks noChangeAspect="1"/>
          </p:cNvPicPr>
          <p:nvPr/>
        </p:nvPicPr>
        <p:blipFill>
          <a:blip r:embed="rId4"/>
          <a:srcRect l="15504" r="15504"/>
          <a:stretch/>
        </p:blipFill>
        <p:spPr>
          <a:xfrm>
            <a:off x="5897880" y="1188720"/>
            <a:ext cx="5806440" cy="4736592"/>
          </a:xfrm>
          <a:prstGeom prst="rect">
            <a:avLst/>
          </a:prstGeom>
        </p:spPr>
      </p:pic>
      <p:sp>
        <p:nvSpPr>
          <p:cNvPr id="6" name="Shape 2"/>
          <p:cNvSpPr/>
          <p:nvPr/>
        </p:nvSpPr>
        <p:spPr>
          <a:xfrm>
            <a:off x="621792" y="1170432"/>
            <a:ext cx="4160520" cy="3886200"/>
          </a:xfrm>
          <a:prstGeom prst="roundRect">
            <a:avLst>
              <a:gd name="adj" fmla="val 2025"/>
            </a:avLst>
          </a:prstGeom>
          <a:solidFill>
            <a:srgbClr val="0A2D5E">
              <a:alpha val="98000"/>
            </a:srgbClr>
          </a:solidFill>
          <a:ln w="12700">
            <a:solidFill>
              <a:srgbClr val="2A5384"/>
            </a:solidFill>
            <a:prstDash val="solid"/>
          </a:ln>
          <a:effectLst>
            <a:outerShdw blurRad="25400" dist="12700" dir="2700000" algn="bl" rotWithShape="0">
              <a:srgbClr val="000000">
                <a:alpha val="22000"/>
              </a:srgbClr>
            </a:outerShdw>
          </a:effectLst>
        </p:spPr>
        <p:txBody>
          <a:bodyPr/>
          <a:lstStyle/>
          <a:p>
            <a:endParaRPr lang="en-US"/>
          </a:p>
        </p:txBody>
      </p:sp>
      <p:sp>
        <p:nvSpPr>
          <p:cNvPr id="7" name="Text 3"/>
          <p:cNvSpPr/>
          <p:nvPr/>
        </p:nvSpPr>
        <p:spPr>
          <a:xfrm>
            <a:off x="914400" y="1371600"/>
            <a:ext cx="2540000" cy="254000"/>
          </a:xfrm>
          <a:prstGeom prst="rect">
            <a:avLst/>
          </a:prstGeom>
          <a:noFill/>
          <a:ln/>
        </p:spPr>
        <p:txBody>
          <a:bodyPr wrap="square" lIns="0" tIns="0" rIns="0" bIns="0" rtlCol="0" anchor="ctr"/>
          <a:lstStyle/>
          <a:p>
            <a:pPr marL="0" indent="0">
              <a:buNone/>
            </a:pPr>
            <a:r>
              <a:rPr lang="en-US" sz="1400" b="1" kern="0" spc="120" dirty="0">
                <a:solidFill>
                  <a:srgbClr val="00ADEF"/>
                </a:solidFill>
                <a:latin typeface="Aptos" pitchFamily="34" charset="0"/>
                <a:ea typeface="Aptos" pitchFamily="34" charset="-122"/>
                <a:cs typeface="Aptos" pitchFamily="34" charset="-120"/>
              </a:rPr>
              <a:t>THE BRIEF</a:t>
            </a:r>
            <a:endParaRPr lang="en-US" sz="1400" dirty="0"/>
          </a:p>
        </p:txBody>
      </p:sp>
      <p:sp>
        <p:nvSpPr>
          <p:cNvPr id="8" name="Text 4"/>
          <p:cNvSpPr/>
          <p:nvPr/>
        </p:nvSpPr>
        <p:spPr>
          <a:xfrm>
            <a:off x="914400" y="1727200"/>
            <a:ext cx="3683000" cy="2489200"/>
          </a:xfrm>
          <a:prstGeom prst="rect">
            <a:avLst/>
          </a:prstGeom>
          <a:noFill/>
          <a:ln/>
        </p:spPr>
        <p:txBody>
          <a:bodyPr wrap="square" lIns="0" tIns="0" rIns="0" bIns="0" rtlCol="0" anchor="t"/>
          <a:lstStyle/>
          <a:p>
            <a:pPr marL="0" indent="0">
              <a:buNone/>
            </a:pPr>
            <a:r>
              <a:rPr lang="en-US" sz="2000" b="1" dirty="0">
                <a:solidFill>
                  <a:srgbClr val="FFFFFF"/>
                </a:solidFill>
                <a:latin typeface="Aptos" pitchFamily="34" charset="0"/>
                <a:ea typeface="Aptos" pitchFamily="34" charset="-122"/>
                <a:cs typeface="Aptos" pitchFamily="34" charset="-120"/>
              </a:rPr>
              <a:t>Build a complete, ready-to-deliver real estate agent class. Make it current. Twenty tools. Five buckets. Three live demos. Write it in my voice. Then build the actual PowerPoint.</a:t>
            </a:r>
            <a:endParaRPr lang="en-US" sz="2000" dirty="0"/>
          </a:p>
        </p:txBody>
      </p:sp>
      <p:sp>
        <p:nvSpPr>
          <p:cNvPr id="9" name="Text 5"/>
          <p:cNvSpPr/>
          <p:nvPr/>
        </p:nvSpPr>
        <p:spPr>
          <a:xfrm>
            <a:off x="914400" y="4368800"/>
            <a:ext cx="3683000" cy="533400"/>
          </a:xfrm>
          <a:prstGeom prst="rect">
            <a:avLst/>
          </a:prstGeom>
          <a:noFill/>
          <a:ln/>
        </p:spPr>
        <p:txBody>
          <a:bodyPr wrap="square" lIns="0" tIns="0" rIns="0" bIns="0" rtlCol="0" anchor="ctr"/>
          <a:lstStyle/>
          <a:p>
            <a:pPr marL="0" indent="0">
              <a:buNone/>
            </a:pPr>
            <a:r>
              <a:rPr lang="en-US" sz="1500" dirty="0">
                <a:solidFill>
                  <a:srgbClr val="C3D1E2"/>
                </a:solidFill>
                <a:latin typeface="Aptos" pitchFamily="34" charset="0"/>
                <a:ea typeface="Aptos" pitchFamily="34" charset="-122"/>
                <a:cs typeface="Aptos" pitchFamily="34" charset="-120"/>
              </a:rPr>
              <a:t>One brief. One deck. Speaker notes included.</a:t>
            </a:r>
            <a:endParaRPr lang="en-US" sz="1500" dirty="0"/>
          </a:p>
        </p:txBody>
      </p:sp>
      <p:sp>
        <p:nvSpPr>
          <p:cNvPr id="10" name="Shape 6"/>
          <p:cNvSpPr/>
          <p:nvPr/>
        </p:nvSpPr>
        <p:spPr>
          <a:xfrm>
            <a:off x="5458968" y="1280160"/>
            <a:ext cx="347472" cy="34747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42361" y="1363553"/>
            <a:ext cx="180685" cy="180685"/>
          </a:xfrm>
          <a:prstGeom prst="rect">
            <a:avLst/>
          </a:prstGeom>
        </p:spPr>
      </p:pic>
      <p:sp>
        <p:nvSpPr>
          <p:cNvPr id="12" name="Text 7"/>
          <p:cNvSpPr/>
          <p:nvPr/>
        </p:nvSpPr>
        <p:spPr>
          <a:xfrm>
            <a:off x="5989320" y="1282700"/>
            <a:ext cx="3302000" cy="342900"/>
          </a:xfrm>
          <a:prstGeom prst="rect">
            <a:avLst/>
          </a:prstGeom>
          <a:noFill/>
          <a:ln/>
        </p:spPr>
        <p:txBody>
          <a:bodyPr wrap="square" lIns="0" tIns="0" rIns="0" bIns="0" rtlCol="0" anchor="ctr"/>
          <a:lstStyle/>
          <a:p>
            <a:pPr marL="0" indent="0">
              <a:buNone/>
            </a:pPr>
            <a:r>
              <a:rPr lang="en-US" sz="1800" b="1" dirty="0">
                <a:solidFill>
                  <a:srgbClr val="FFFFFF"/>
                </a:solidFill>
                <a:latin typeface="Aptos" pitchFamily="34" charset="0"/>
                <a:ea typeface="Aptos" pitchFamily="34" charset="-122"/>
                <a:cs typeface="Aptos" pitchFamily="34" charset="-120"/>
              </a:rPr>
              <a:t>Research current tools</a:t>
            </a:r>
            <a:endParaRPr lang="en-US" sz="1800" dirty="0"/>
          </a:p>
        </p:txBody>
      </p:sp>
      <p:sp>
        <p:nvSpPr>
          <p:cNvPr id="13" name="Shape 8"/>
          <p:cNvSpPr/>
          <p:nvPr/>
        </p:nvSpPr>
        <p:spPr>
          <a:xfrm>
            <a:off x="5458968" y="1938528"/>
            <a:ext cx="347472" cy="34747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42361" y="2021921"/>
            <a:ext cx="180685" cy="180685"/>
          </a:xfrm>
          <a:prstGeom prst="rect">
            <a:avLst/>
          </a:prstGeom>
        </p:spPr>
      </p:pic>
      <p:sp>
        <p:nvSpPr>
          <p:cNvPr id="15" name="Text 9"/>
          <p:cNvSpPr/>
          <p:nvPr/>
        </p:nvSpPr>
        <p:spPr>
          <a:xfrm>
            <a:off x="5989320" y="1943100"/>
            <a:ext cx="3302000" cy="342900"/>
          </a:xfrm>
          <a:prstGeom prst="rect">
            <a:avLst/>
          </a:prstGeom>
          <a:noFill/>
          <a:ln/>
        </p:spPr>
        <p:txBody>
          <a:bodyPr wrap="square" lIns="0" tIns="0" rIns="0" bIns="0" rtlCol="0" anchor="ctr"/>
          <a:lstStyle/>
          <a:p>
            <a:pPr marL="0" indent="0">
              <a:buNone/>
            </a:pPr>
            <a:r>
              <a:rPr lang="en-US" sz="1800" b="1" dirty="0">
                <a:solidFill>
                  <a:srgbClr val="FFFFFF"/>
                </a:solidFill>
                <a:latin typeface="Aptos" pitchFamily="34" charset="0"/>
                <a:ea typeface="Aptos" pitchFamily="34" charset="-122"/>
                <a:cs typeface="Aptos" pitchFamily="34" charset="-120"/>
              </a:rPr>
              <a:t>Verify what is actually free</a:t>
            </a:r>
            <a:endParaRPr lang="en-US" sz="1800" dirty="0"/>
          </a:p>
        </p:txBody>
      </p:sp>
      <p:sp>
        <p:nvSpPr>
          <p:cNvPr id="16" name="Shape 10"/>
          <p:cNvSpPr/>
          <p:nvPr/>
        </p:nvSpPr>
        <p:spPr>
          <a:xfrm>
            <a:off x="5458968" y="2596896"/>
            <a:ext cx="347472" cy="34747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42361" y="2680289"/>
            <a:ext cx="180685" cy="180685"/>
          </a:xfrm>
          <a:prstGeom prst="rect">
            <a:avLst/>
          </a:prstGeom>
        </p:spPr>
      </p:pic>
      <p:sp>
        <p:nvSpPr>
          <p:cNvPr id="18" name="Text 11"/>
          <p:cNvSpPr/>
          <p:nvPr/>
        </p:nvSpPr>
        <p:spPr>
          <a:xfrm>
            <a:off x="5989320" y="2590800"/>
            <a:ext cx="3302000" cy="342900"/>
          </a:xfrm>
          <a:prstGeom prst="rect">
            <a:avLst/>
          </a:prstGeom>
          <a:noFill/>
          <a:ln/>
        </p:spPr>
        <p:txBody>
          <a:bodyPr wrap="square" lIns="0" tIns="0" rIns="0" bIns="0" rtlCol="0" anchor="ctr"/>
          <a:lstStyle/>
          <a:p>
            <a:pPr marL="0" indent="0">
              <a:buNone/>
            </a:pPr>
            <a:r>
              <a:rPr lang="en-US" sz="1800" b="1" dirty="0">
                <a:solidFill>
                  <a:srgbClr val="FFFFFF"/>
                </a:solidFill>
                <a:latin typeface="Aptos" pitchFamily="34" charset="0"/>
                <a:ea typeface="Aptos" pitchFamily="34" charset="-122"/>
                <a:cs typeface="Aptos" pitchFamily="34" charset="-120"/>
              </a:rPr>
              <a:t>Write the spoken scripts</a:t>
            </a:r>
            <a:endParaRPr lang="en-US" sz="1800" dirty="0"/>
          </a:p>
        </p:txBody>
      </p:sp>
      <p:sp>
        <p:nvSpPr>
          <p:cNvPr id="19" name="Shape 12"/>
          <p:cNvSpPr/>
          <p:nvPr/>
        </p:nvSpPr>
        <p:spPr>
          <a:xfrm>
            <a:off x="5458968" y="3255264"/>
            <a:ext cx="347472" cy="34747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42361" y="3338657"/>
            <a:ext cx="180685" cy="180685"/>
          </a:xfrm>
          <a:prstGeom prst="rect">
            <a:avLst/>
          </a:prstGeom>
        </p:spPr>
      </p:pic>
      <p:sp>
        <p:nvSpPr>
          <p:cNvPr id="21" name="Text 13"/>
          <p:cNvSpPr/>
          <p:nvPr/>
        </p:nvSpPr>
        <p:spPr>
          <a:xfrm>
            <a:off x="5989320" y="3251200"/>
            <a:ext cx="3302000" cy="342900"/>
          </a:xfrm>
          <a:prstGeom prst="rect">
            <a:avLst/>
          </a:prstGeom>
          <a:noFill/>
          <a:ln/>
        </p:spPr>
        <p:txBody>
          <a:bodyPr wrap="square" lIns="0" tIns="0" rIns="0" bIns="0" rtlCol="0" anchor="ctr"/>
          <a:lstStyle/>
          <a:p>
            <a:pPr marL="0" indent="0">
              <a:buNone/>
            </a:pPr>
            <a:r>
              <a:rPr lang="en-US" sz="1800" b="1" dirty="0">
                <a:solidFill>
                  <a:srgbClr val="FFFFFF"/>
                </a:solidFill>
                <a:latin typeface="Aptos" pitchFamily="34" charset="0"/>
                <a:ea typeface="Aptos" pitchFamily="34" charset="-122"/>
                <a:cs typeface="Aptos" pitchFamily="34" charset="-120"/>
              </a:rPr>
              <a:t>Create the PowerPoint</a:t>
            </a:r>
            <a:endParaRPr lang="en-US" sz="1800" dirty="0"/>
          </a:p>
        </p:txBody>
      </p:sp>
      <p:sp>
        <p:nvSpPr>
          <p:cNvPr id="22" name="Shape 14"/>
          <p:cNvSpPr/>
          <p:nvPr/>
        </p:nvSpPr>
        <p:spPr>
          <a:xfrm>
            <a:off x="5458968" y="3913632"/>
            <a:ext cx="347472" cy="34747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42361" y="3997025"/>
            <a:ext cx="180685" cy="180685"/>
          </a:xfrm>
          <a:prstGeom prst="rect">
            <a:avLst/>
          </a:prstGeom>
        </p:spPr>
      </p:pic>
      <p:sp>
        <p:nvSpPr>
          <p:cNvPr id="24" name="Text 15"/>
          <p:cNvSpPr/>
          <p:nvPr/>
        </p:nvSpPr>
        <p:spPr>
          <a:xfrm>
            <a:off x="5989320" y="3911600"/>
            <a:ext cx="3302000" cy="342900"/>
          </a:xfrm>
          <a:prstGeom prst="rect">
            <a:avLst/>
          </a:prstGeom>
          <a:noFill/>
          <a:ln/>
        </p:spPr>
        <p:txBody>
          <a:bodyPr wrap="square" lIns="0" tIns="0" rIns="0" bIns="0" rtlCol="0" anchor="ctr"/>
          <a:lstStyle/>
          <a:p>
            <a:pPr marL="0" indent="0">
              <a:buNone/>
            </a:pPr>
            <a:r>
              <a:rPr lang="en-US" sz="1800" b="1" dirty="0">
                <a:solidFill>
                  <a:srgbClr val="FFFFFF"/>
                </a:solidFill>
                <a:latin typeface="Aptos" pitchFamily="34" charset="0"/>
                <a:ea typeface="Aptos" pitchFamily="34" charset="-122"/>
                <a:cs typeface="Aptos" pitchFamily="34" charset="-120"/>
              </a:rPr>
              <a:t>Add notes, timing and QR</a:t>
            </a:r>
            <a:endParaRPr lang="en-US" sz="1800" dirty="0"/>
          </a:p>
        </p:txBody>
      </p:sp>
      <p:sp>
        <p:nvSpPr>
          <p:cNvPr id="25" name="Text 16"/>
          <p:cNvSpPr/>
          <p:nvPr/>
        </p:nvSpPr>
        <p:spPr>
          <a:xfrm>
            <a:off x="5486400" y="6045200"/>
            <a:ext cx="6096000" cy="304800"/>
          </a:xfrm>
          <a:prstGeom prst="rect">
            <a:avLst/>
          </a:prstGeom>
          <a:noFill/>
          <a:ln/>
        </p:spPr>
        <p:txBody>
          <a:bodyPr wrap="square" lIns="0" tIns="0" rIns="0" bIns="0" rtlCol="0" anchor="ctr"/>
          <a:lstStyle/>
          <a:p>
            <a:pPr marL="0" indent="0">
              <a:buNone/>
            </a:pPr>
            <a:r>
              <a:rPr lang="en-US" sz="1500" dirty="0">
                <a:solidFill>
                  <a:srgbClr val="C3D1E2"/>
                </a:solidFill>
                <a:latin typeface="Aptos" pitchFamily="34" charset="0"/>
                <a:ea typeface="Aptos" pitchFamily="34" charset="-122"/>
                <a:cs typeface="Aptos" pitchFamily="34" charset="-120"/>
              </a:rPr>
              <a:t>A project is optional. It just makes future updates easier.</a:t>
            </a:r>
            <a:endParaRPr lang="en-US" sz="1500" dirty="0"/>
          </a:p>
        </p:txBody>
      </p:sp>
      <p:sp>
        <p:nvSpPr>
          <p:cNvPr id="26"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3</a:t>
            </a:fld>
            <a:endParaRPr lang="en-US" sz="1100"/>
          </a:p>
        </p:txBody>
      </p:sp>
      <p:pic>
        <p:nvPicPr>
          <p:cNvPr id="27" name="Copied Picture 27">
            <a:extLst>
              <a:ext uri="{FF2B5EF4-FFF2-40B4-BE49-F238E27FC236}">
                <a16:creationId xmlns:a16="http://schemas.microsoft.com/office/drawing/2014/main" id="{619C6132-56A6-79FC-589D-5D0D89E54B45}"/>
              </a:ext>
            </a:extLst>
          </p:cNvPr>
          <p:cNvPicPr>
            <a:picLocks noChangeAspect="1"/>
          </p:cNvPicPr>
          <p:nvPr/>
        </p:nvPicPr>
        <p:blipFill>
          <a:blip r:embed="rId10"/>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368745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360" y="558800"/>
            <a:ext cx="889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You already have more than you think</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Text 2"/>
          <p:cNvSpPr/>
          <p:nvPr/>
        </p:nvSpPr>
        <p:spPr>
          <a:xfrm>
            <a:off x="1965960" y="164592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ChatGPT</a:t>
            </a:r>
            <a:endParaRPr lang="en-US" sz="2200" dirty="0"/>
          </a:p>
        </p:txBody>
      </p:sp>
      <p:sp>
        <p:nvSpPr>
          <p:cNvPr id="6" name="Text 3"/>
          <p:cNvSpPr/>
          <p:nvPr/>
        </p:nvSpPr>
        <p:spPr>
          <a:xfrm>
            <a:off x="4206240" y="164592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Gemini</a:t>
            </a:r>
            <a:endParaRPr lang="en-US" sz="2200" dirty="0"/>
          </a:p>
        </p:txBody>
      </p:sp>
      <p:sp>
        <p:nvSpPr>
          <p:cNvPr id="7" name="Text 4"/>
          <p:cNvSpPr/>
          <p:nvPr/>
        </p:nvSpPr>
        <p:spPr>
          <a:xfrm>
            <a:off x="6446520" y="164592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Claude</a:t>
            </a:r>
            <a:endParaRPr lang="en-US" sz="2200" dirty="0"/>
          </a:p>
        </p:txBody>
      </p:sp>
      <p:sp>
        <p:nvSpPr>
          <p:cNvPr id="8" name="Text 5"/>
          <p:cNvSpPr/>
          <p:nvPr/>
        </p:nvSpPr>
        <p:spPr>
          <a:xfrm>
            <a:off x="8641080" y="164592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Apple</a:t>
            </a:r>
            <a:endParaRPr lang="en-US" sz="2200" dirty="0"/>
          </a:p>
        </p:txBody>
      </p:sp>
      <p:sp>
        <p:nvSpPr>
          <p:cNvPr id="9" name="Text 6"/>
          <p:cNvSpPr/>
          <p:nvPr/>
        </p:nvSpPr>
        <p:spPr>
          <a:xfrm>
            <a:off x="2194560" y="292608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Gmail</a:t>
            </a:r>
            <a:endParaRPr lang="en-US" sz="2200" dirty="0"/>
          </a:p>
        </p:txBody>
      </p:sp>
      <p:sp>
        <p:nvSpPr>
          <p:cNvPr id="10" name="Text 7"/>
          <p:cNvSpPr/>
          <p:nvPr/>
        </p:nvSpPr>
        <p:spPr>
          <a:xfrm>
            <a:off x="4434840" y="292608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Zoom</a:t>
            </a:r>
            <a:endParaRPr lang="en-US" sz="2200" dirty="0"/>
          </a:p>
        </p:txBody>
      </p:sp>
      <p:sp>
        <p:nvSpPr>
          <p:cNvPr id="11" name="Text 8"/>
          <p:cNvSpPr/>
          <p:nvPr/>
        </p:nvSpPr>
        <p:spPr>
          <a:xfrm>
            <a:off x="6492240" y="292608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Zillow</a:t>
            </a:r>
            <a:endParaRPr lang="en-US" sz="2200" dirty="0"/>
          </a:p>
        </p:txBody>
      </p:sp>
      <p:sp>
        <p:nvSpPr>
          <p:cNvPr id="12" name="Text 9"/>
          <p:cNvSpPr/>
          <p:nvPr/>
        </p:nvSpPr>
        <p:spPr>
          <a:xfrm>
            <a:off x="8641080" y="2926080"/>
            <a:ext cx="1645920" cy="365760"/>
          </a:xfrm>
          <a:prstGeom prst="rect">
            <a:avLst/>
          </a:prstGeom>
          <a:noFill/>
          <a:ln/>
        </p:spPr>
        <p:txBody>
          <a:bodyPr wrap="square" lIns="0" tIns="0" rIns="0" bIns="0" rtlCol="0" anchor="ctr"/>
          <a:lstStyle/>
          <a:p>
            <a:pPr marL="0" indent="0" algn="ctr">
              <a:buNone/>
            </a:pPr>
            <a:r>
              <a:rPr lang="en-US" sz="2200" b="1" dirty="0">
                <a:solidFill>
                  <a:srgbClr val="00ADEF"/>
                </a:solidFill>
                <a:latin typeface="Aptos Display" pitchFamily="34" charset="0"/>
                <a:ea typeface="Aptos Display" pitchFamily="34" charset="-122"/>
                <a:cs typeface="Aptos Display" pitchFamily="34" charset="-120"/>
              </a:rPr>
              <a:t>Instagram</a:t>
            </a:r>
            <a:endParaRPr lang="en-US" sz="2200" dirty="0"/>
          </a:p>
        </p:txBody>
      </p:sp>
      <p:sp>
        <p:nvSpPr>
          <p:cNvPr id="13" name="Text 10"/>
          <p:cNvSpPr/>
          <p:nvPr/>
        </p:nvSpPr>
        <p:spPr>
          <a:xfrm>
            <a:off x="1270000" y="4521200"/>
            <a:ext cx="9652000" cy="965200"/>
          </a:xfrm>
          <a:prstGeom prst="rect">
            <a:avLst/>
          </a:prstGeom>
          <a:noFill/>
          <a:ln/>
        </p:spPr>
        <p:txBody>
          <a:bodyPr wrap="square" lIns="0" tIns="0" rIns="0" bIns="0" rtlCol="0" anchor="ctr"/>
          <a:lstStyle/>
          <a:p>
            <a:pPr marL="0" indent="0" algn="ctr">
              <a:buNone/>
            </a:pPr>
            <a:r>
              <a:rPr lang="en-US" sz="2400" b="1" dirty="0">
                <a:solidFill>
                  <a:srgbClr val="FFFFFF"/>
                </a:solidFill>
                <a:latin typeface="Aptos Display" pitchFamily="34" charset="0"/>
                <a:ea typeface="Aptos Display" pitchFamily="34" charset="-122"/>
                <a:cs typeface="Aptos Display" pitchFamily="34" charset="-120"/>
              </a:rPr>
              <a:t>The biggest shift is not another app. It is what the apps you already have can do now.</a:t>
            </a:r>
            <a:endParaRPr lang="en-US" sz="24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4</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4"/>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1582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94360" y="558800"/>
            <a:ext cx="889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Five buckets. Pick one win.</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0:30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1325880" y="2359152"/>
            <a:ext cx="9509760" cy="0"/>
          </a:xfrm>
          <a:prstGeom prst="line">
            <a:avLst/>
          </a:prstGeom>
          <a:noFill/>
          <a:ln w="20320">
            <a:solidFill>
              <a:srgbClr val="2A5384"/>
            </a:solidFill>
            <a:prstDash val="solid"/>
          </a:ln>
        </p:spPr>
        <p:txBody>
          <a:bodyPr/>
          <a:lstStyle/>
          <a:p>
            <a:endParaRPr lang="en-US"/>
          </a:p>
        </p:txBody>
      </p:sp>
      <p:sp>
        <p:nvSpPr>
          <p:cNvPr id="6" name="Shape 3"/>
          <p:cNvSpPr/>
          <p:nvPr/>
        </p:nvSpPr>
        <p:spPr>
          <a:xfrm>
            <a:off x="987552" y="1938528"/>
            <a:ext cx="566928" cy="566928"/>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3615" y="2074591"/>
            <a:ext cx="294803" cy="294803"/>
          </a:xfrm>
          <a:prstGeom prst="rect">
            <a:avLst/>
          </a:prstGeom>
        </p:spPr>
      </p:pic>
      <p:sp>
        <p:nvSpPr>
          <p:cNvPr id="8" name="Text 4"/>
          <p:cNvSpPr/>
          <p:nvPr/>
        </p:nvSpPr>
        <p:spPr>
          <a:xfrm>
            <a:off x="349250" y="2667000"/>
            <a:ext cx="1828800" cy="6858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Kill the</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keyboard</a:t>
            </a:r>
            <a:endParaRPr lang="en-US" sz="1800" dirty="0"/>
          </a:p>
        </p:txBody>
      </p:sp>
      <p:sp>
        <p:nvSpPr>
          <p:cNvPr id="9" name="Shape 5"/>
          <p:cNvSpPr/>
          <p:nvPr/>
        </p:nvSpPr>
        <p:spPr>
          <a:xfrm>
            <a:off x="3255264" y="1938528"/>
            <a:ext cx="566928" cy="566928"/>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91327" y="2074591"/>
            <a:ext cx="294803" cy="294803"/>
          </a:xfrm>
          <a:prstGeom prst="rect">
            <a:avLst/>
          </a:prstGeom>
        </p:spPr>
      </p:pic>
      <p:sp>
        <p:nvSpPr>
          <p:cNvPr id="11" name="Text 6"/>
          <p:cNvSpPr/>
          <p:nvPr/>
        </p:nvSpPr>
        <p:spPr>
          <a:xfrm>
            <a:off x="2622550" y="2667000"/>
            <a:ext cx="1828800" cy="6858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Win the</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appointment</a:t>
            </a:r>
            <a:endParaRPr lang="en-US" sz="1800" dirty="0"/>
          </a:p>
        </p:txBody>
      </p:sp>
      <p:sp>
        <p:nvSpPr>
          <p:cNvPr id="12" name="Shape 7"/>
          <p:cNvSpPr/>
          <p:nvPr/>
        </p:nvSpPr>
        <p:spPr>
          <a:xfrm>
            <a:off x="5522976" y="1938528"/>
            <a:ext cx="566928" cy="566928"/>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59039" y="2074591"/>
            <a:ext cx="294803" cy="294803"/>
          </a:xfrm>
          <a:prstGeom prst="rect">
            <a:avLst/>
          </a:prstGeom>
        </p:spPr>
      </p:pic>
      <p:sp>
        <p:nvSpPr>
          <p:cNvPr id="14" name="Text 8"/>
          <p:cNvSpPr/>
          <p:nvPr/>
        </p:nvSpPr>
        <p:spPr>
          <a:xfrm>
            <a:off x="4883150" y="2667000"/>
            <a:ext cx="1828800" cy="6858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Know the</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property</a:t>
            </a:r>
            <a:endParaRPr lang="en-US" sz="1800" dirty="0"/>
          </a:p>
        </p:txBody>
      </p:sp>
      <p:sp>
        <p:nvSpPr>
          <p:cNvPr id="15" name="Shape 9"/>
          <p:cNvSpPr/>
          <p:nvPr/>
        </p:nvSpPr>
        <p:spPr>
          <a:xfrm>
            <a:off x="7790688" y="1938528"/>
            <a:ext cx="566928" cy="566928"/>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26751" y="2074591"/>
            <a:ext cx="294803" cy="294803"/>
          </a:xfrm>
          <a:prstGeom prst="rect">
            <a:avLst/>
          </a:prstGeom>
        </p:spPr>
      </p:pic>
      <p:sp>
        <p:nvSpPr>
          <p:cNvPr id="17" name="Text 10"/>
          <p:cNvSpPr/>
          <p:nvPr/>
        </p:nvSpPr>
        <p:spPr>
          <a:xfrm>
            <a:off x="7156450" y="2667000"/>
            <a:ext cx="1828800" cy="6858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Look sharp,</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fast</a:t>
            </a:r>
            <a:endParaRPr lang="en-US" sz="1800" dirty="0"/>
          </a:p>
        </p:txBody>
      </p:sp>
      <p:sp>
        <p:nvSpPr>
          <p:cNvPr id="18" name="Shape 11"/>
          <p:cNvSpPr/>
          <p:nvPr/>
        </p:nvSpPr>
        <p:spPr>
          <a:xfrm>
            <a:off x="10058400" y="1938528"/>
            <a:ext cx="566928" cy="566928"/>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94463" y="2074591"/>
            <a:ext cx="294803" cy="294803"/>
          </a:xfrm>
          <a:prstGeom prst="rect">
            <a:avLst/>
          </a:prstGeom>
        </p:spPr>
      </p:pic>
      <p:sp>
        <p:nvSpPr>
          <p:cNvPr id="20" name="Text 12"/>
          <p:cNvSpPr/>
          <p:nvPr/>
        </p:nvSpPr>
        <p:spPr>
          <a:xfrm>
            <a:off x="9429750" y="2667000"/>
            <a:ext cx="1828800" cy="6858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Run the</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business</a:t>
            </a:r>
            <a:endParaRPr lang="en-US" sz="1800" dirty="0"/>
          </a:p>
        </p:txBody>
      </p:sp>
      <p:sp>
        <p:nvSpPr>
          <p:cNvPr id="21" name="Text 13"/>
          <p:cNvSpPr/>
          <p:nvPr/>
        </p:nvSpPr>
        <p:spPr>
          <a:xfrm>
            <a:off x="1651000" y="4648200"/>
            <a:ext cx="2540000" cy="482600"/>
          </a:xfrm>
          <a:prstGeom prst="rect">
            <a:avLst/>
          </a:prstGeom>
          <a:noFill/>
          <a:ln/>
        </p:spPr>
        <p:txBody>
          <a:bodyPr wrap="square" lIns="0" tIns="0" rIns="0" bIns="0" rtlCol="0" anchor="ctr"/>
          <a:lstStyle/>
          <a:p>
            <a:pPr marL="0" indent="0" algn="ctr">
              <a:buNone/>
            </a:pPr>
            <a:r>
              <a:rPr lang="en-US" sz="2600" b="1" dirty="0">
                <a:solidFill>
                  <a:srgbClr val="00ADEF"/>
                </a:solidFill>
                <a:latin typeface="Aptos Display" pitchFamily="34" charset="0"/>
                <a:ea typeface="Aptos Display" pitchFamily="34" charset="-122"/>
                <a:cs typeface="Aptos Display" pitchFamily="34" charset="-120"/>
              </a:rPr>
              <a:t>20 tools</a:t>
            </a:r>
            <a:endParaRPr lang="en-US" sz="2600" dirty="0"/>
          </a:p>
        </p:txBody>
      </p:sp>
      <p:sp>
        <p:nvSpPr>
          <p:cNvPr id="22" name="Text 14"/>
          <p:cNvSpPr/>
          <p:nvPr/>
        </p:nvSpPr>
        <p:spPr>
          <a:xfrm>
            <a:off x="4762500" y="4648200"/>
            <a:ext cx="2540000" cy="482600"/>
          </a:xfrm>
          <a:prstGeom prst="rect">
            <a:avLst/>
          </a:prstGeom>
          <a:noFill/>
          <a:ln/>
        </p:spPr>
        <p:txBody>
          <a:bodyPr wrap="square" lIns="0" tIns="0" rIns="0" bIns="0" rtlCol="0" anchor="ctr"/>
          <a:lstStyle/>
          <a:p>
            <a:pPr marL="0" indent="0" algn="ctr">
              <a:buNone/>
            </a:pPr>
            <a:r>
              <a:rPr lang="en-US" sz="2600" b="1" dirty="0">
                <a:solidFill>
                  <a:srgbClr val="00ADEF"/>
                </a:solidFill>
                <a:latin typeface="Aptos Display" pitchFamily="34" charset="0"/>
                <a:ea typeface="Aptos Display" pitchFamily="34" charset="-122"/>
                <a:cs typeface="Aptos Display" pitchFamily="34" charset="-120"/>
              </a:rPr>
              <a:t>3 live demos</a:t>
            </a:r>
            <a:endParaRPr lang="en-US" sz="2600" dirty="0"/>
          </a:p>
        </p:txBody>
      </p:sp>
      <p:sp>
        <p:nvSpPr>
          <p:cNvPr id="23" name="Text 15"/>
          <p:cNvSpPr/>
          <p:nvPr/>
        </p:nvSpPr>
        <p:spPr>
          <a:xfrm>
            <a:off x="7874000" y="4648200"/>
            <a:ext cx="2540000" cy="482600"/>
          </a:xfrm>
          <a:prstGeom prst="rect">
            <a:avLst/>
          </a:prstGeom>
          <a:noFill/>
          <a:ln/>
        </p:spPr>
        <p:txBody>
          <a:bodyPr wrap="square" lIns="0" tIns="0" rIns="0" bIns="0" rtlCol="0" anchor="ctr"/>
          <a:lstStyle/>
          <a:p>
            <a:pPr marL="0" indent="0" algn="ctr">
              <a:buNone/>
            </a:pPr>
            <a:r>
              <a:rPr lang="en-US" sz="2600" b="1" dirty="0">
                <a:solidFill>
                  <a:srgbClr val="00ADEF"/>
                </a:solidFill>
                <a:latin typeface="Aptos Display" pitchFamily="34" charset="0"/>
                <a:ea typeface="Aptos Display" pitchFamily="34" charset="-122"/>
                <a:cs typeface="Aptos Display" pitchFamily="34" charset="-120"/>
              </a:rPr>
              <a:t>1 link page</a:t>
            </a:r>
            <a:endParaRPr lang="en-US" sz="26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5</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9"/>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2925377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BUCKET 1</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Kill the keyboard</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1:05</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Text 3"/>
          <p:cNvSpPr/>
          <p:nvPr/>
        </p:nvSpPr>
        <p:spPr>
          <a:xfrm>
            <a:off x="475488" y="1353312"/>
            <a:ext cx="2011680" cy="1097280"/>
          </a:xfrm>
          <a:prstGeom prst="rect">
            <a:avLst/>
          </a:prstGeom>
          <a:noFill/>
          <a:ln/>
        </p:spPr>
        <p:txBody>
          <a:bodyPr wrap="square" lIns="0" tIns="0" rIns="0" bIns="0" rtlCol="0" anchor="ctr"/>
          <a:lstStyle/>
          <a:p>
            <a:pPr marL="0" indent="0">
              <a:buNone/>
            </a:pPr>
            <a:r>
              <a:rPr lang="en-US" sz="7800" dirty="0">
                <a:solidFill>
                  <a:srgbClr val="00ADEF"/>
                </a:solidFill>
                <a:latin typeface="Aptos Display" pitchFamily="34" charset="0"/>
                <a:ea typeface="Aptos Display" pitchFamily="34" charset="-122"/>
                <a:cs typeface="Aptos Display" pitchFamily="34" charset="-120"/>
              </a:rPr>
              <a:t>01</a:t>
            </a:r>
            <a:endParaRPr lang="en-US" sz="7800" dirty="0"/>
          </a:p>
        </p:txBody>
      </p:sp>
      <p:sp>
        <p:nvSpPr>
          <p:cNvPr id="7" name="Text 4"/>
          <p:cNvSpPr/>
          <p:nvPr/>
        </p:nvSpPr>
        <p:spPr>
          <a:xfrm>
            <a:off x="658368" y="2834640"/>
            <a:ext cx="2540000" cy="713232"/>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Talk. Find. Fix.</a:t>
            </a:r>
            <a:endParaRPr lang="en-US" sz="2200" dirty="0"/>
          </a:p>
          <a:p>
            <a:pPr marL="0" indent="0">
              <a:buNone/>
            </a:pPr>
            <a:r>
              <a:rPr lang="en-US" sz="2200" b="1" dirty="0">
                <a:solidFill>
                  <a:srgbClr val="FFFFFF"/>
                </a:solidFill>
                <a:latin typeface="Aptos Display" pitchFamily="34" charset="0"/>
                <a:ea typeface="Aptos Display" pitchFamily="34" charset="-122"/>
                <a:cs typeface="Aptos Display" pitchFamily="34" charset="-120"/>
              </a:rPr>
              <a:t>Merge.</a:t>
            </a:r>
            <a:endParaRPr lang="en-US" sz="2200" dirty="0"/>
          </a:p>
        </p:txBody>
      </p:sp>
      <p:sp>
        <p:nvSpPr>
          <p:cNvPr id="8" name="Text 5"/>
          <p:cNvSpPr/>
          <p:nvPr/>
        </p:nvSpPr>
        <p:spPr>
          <a:xfrm>
            <a:off x="667512" y="3904488"/>
            <a:ext cx="2476500" cy="304800"/>
          </a:xfrm>
          <a:prstGeom prst="rect">
            <a:avLst/>
          </a:prstGeom>
          <a:noFill/>
          <a:ln/>
        </p:spPr>
        <p:txBody>
          <a:bodyPr wrap="square" lIns="0" tIns="0" rIns="0" bIns="0" rtlCol="0" anchor="ctr"/>
          <a:lstStyle/>
          <a:p>
            <a:pPr marL="0" indent="0">
              <a:buNone/>
            </a:pPr>
            <a:r>
              <a:rPr lang="en-US" sz="1600" dirty="0">
                <a:solidFill>
                  <a:srgbClr val="C3D1E2"/>
                </a:solidFill>
                <a:latin typeface="Aptos" pitchFamily="34" charset="0"/>
                <a:ea typeface="Aptos" pitchFamily="34" charset="-122"/>
                <a:cs typeface="Aptos" pitchFamily="34" charset="-120"/>
              </a:rPr>
              <a:t>Four tools. One job.</a:t>
            </a:r>
            <a:endParaRPr lang="en-US" sz="1600" dirty="0"/>
          </a:p>
        </p:txBody>
      </p:sp>
      <p:sp>
        <p:nvSpPr>
          <p:cNvPr id="9" name="Shape 6"/>
          <p:cNvSpPr/>
          <p:nvPr/>
        </p:nvSpPr>
        <p:spPr>
          <a:xfrm>
            <a:off x="3273552" y="1353312"/>
            <a:ext cx="0" cy="4361688"/>
          </a:xfrm>
          <a:prstGeom prst="line">
            <a:avLst/>
          </a:prstGeom>
          <a:noFill/>
          <a:ln w="30480">
            <a:solidFill>
              <a:srgbClr val="00ADEF"/>
            </a:solidFill>
            <a:prstDash val="solid"/>
          </a:ln>
        </p:spPr>
        <p:txBody>
          <a:bodyPr/>
          <a:lstStyle/>
          <a:p>
            <a:endParaRPr lang="en-US"/>
          </a:p>
        </p:txBody>
      </p:sp>
      <p:sp>
        <p:nvSpPr>
          <p:cNvPr id="10" name="Shape 7"/>
          <p:cNvSpPr/>
          <p:nvPr/>
        </p:nvSpPr>
        <p:spPr>
          <a:xfrm>
            <a:off x="3822192" y="142646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753" y="1523025"/>
            <a:ext cx="209215" cy="209215"/>
          </a:xfrm>
          <a:prstGeom prst="rect">
            <a:avLst/>
          </a:prstGeom>
        </p:spPr>
      </p:pic>
      <p:sp>
        <p:nvSpPr>
          <p:cNvPr id="12" name="Text 8"/>
          <p:cNvSpPr/>
          <p:nvPr/>
        </p:nvSpPr>
        <p:spPr>
          <a:xfrm>
            <a:off x="4521200" y="12192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Connected email</a:t>
            </a:r>
            <a:endParaRPr lang="en-US" sz="2000" dirty="0"/>
          </a:p>
        </p:txBody>
      </p:sp>
      <p:sp>
        <p:nvSpPr>
          <p:cNvPr id="13" name="Text 9"/>
          <p:cNvSpPr/>
          <p:nvPr/>
        </p:nvSpPr>
        <p:spPr>
          <a:xfrm>
            <a:off x="7188200" y="12192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Find the thread, summarize, draft, stop.</a:t>
            </a:r>
            <a:endParaRPr lang="en-US" sz="1800" dirty="0"/>
          </a:p>
        </p:txBody>
      </p:sp>
      <p:sp>
        <p:nvSpPr>
          <p:cNvPr id="14" name="Text 10"/>
          <p:cNvSpPr/>
          <p:nvPr/>
        </p:nvSpPr>
        <p:spPr>
          <a:xfrm>
            <a:off x="10134600" y="12192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Plan and permissions vary</a:t>
            </a:r>
            <a:endParaRPr lang="en-US" sz="1400" dirty="0"/>
          </a:p>
        </p:txBody>
      </p:sp>
      <p:sp>
        <p:nvSpPr>
          <p:cNvPr id="15" name="Shape 11"/>
          <p:cNvSpPr/>
          <p:nvPr/>
        </p:nvSpPr>
        <p:spPr>
          <a:xfrm>
            <a:off x="3877056" y="2203704"/>
            <a:ext cx="7726680" cy="0"/>
          </a:xfrm>
          <a:prstGeom prst="line">
            <a:avLst/>
          </a:prstGeom>
          <a:noFill/>
          <a:ln w="10160">
            <a:solidFill>
              <a:srgbClr val="2A5384"/>
            </a:solidFill>
            <a:prstDash val="solid"/>
          </a:ln>
        </p:spPr>
        <p:txBody>
          <a:bodyPr/>
          <a:lstStyle/>
          <a:p>
            <a:endParaRPr lang="en-US"/>
          </a:p>
        </p:txBody>
      </p:sp>
      <p:sp>
        <p:nvSpPr>
          <p:cNvPr id="16" name="Shape 12"/>
          <p:cNvSpPr/>
          <p:nvPr/>
        </p:nvSpPr>
        <p:spPr>
          <a:xfrm>
            <a:off x="3822192" y="248716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18753" y="2583729"/>
            <a:ext cx="209215" cy="209215"/>
          </a:xfrm>
          <a:prstGeom prst="rect">
            <a:avLst/>
          </a:prstGeom>
        </p:spPr>
      </p:pic>
      <p:sp>
        <p:nvSpPr>
          <p:cNvPr id="18" name="Text 13"/>
          <p:cNvSpPr/>
          <p:nvPr/>
        </p:nvSpPr>
        <p:spPr>
          <a:xfrm>
            <a:off x="4521200" y="22860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Apple and Gmail proofread</a:t>
            </a:r>
            <a:endParaRPr lang="en-US" sz="2000" dirty="0"/>
          </a:p>
        </p:txBody>
      </p:sp>
      <p:sp>
        <p:nvSpPr>
          <p:cNvPr id="19" name="Text 14"/>
          <p:cNvSpPr/>
          <p:nvPr/>
        </p:nvSpPr>
        <p:spPr>
          <a:xfrm>
            <a:off x="7188200" y="22860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Clean the message you already wrote.</a:t>
            </a:r>
            <a:endParaRPr lang="en-US" sz="1800" dirty="0"/>
          </a:p>
        </p:txBody>
      </p:sp>
      <p:sp>
        <p:nvSpPr>
          <p:cNvPr id="20" name="Text 15"/>
          <p:cNvSpPr/>
          <p:nvPr/>
        </p:nvSpPr>
        <p:spPr>
          <a:xfrm>
            <a:off x="10134600" y="22860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Built in on eligible plans</a:t>
            </a:r>
            <a:endParaRPr lang="en-US" sz="1400" dirty="0"/>
          </a:p>
        </p:txBody>
      </p:sp>
      <p:sp>
        <p:nvSpPr>
          <p:cNvPr id="21" name="Shape 16"/>
          <p:cNvSpPr/>
          <p:nvPr/>
        </p:nvSpPr>
        <p:spPr>
          <a:xfrm>
            <a:off x="3877056" y="3264408"/>
            <a:ext cx="7726680" cy="0"/>
          </a:xfrm>
          <a:prstGeom prst="line">
            <a:avLst/>
          </a:prstGeom>
          <a:noFill/>
          <a:ln w="10160">
            <a:solidFill>
              <a:srgbClr val="2A5384"/>
            </a:solidFill>
            <a:prstDash val="solid"/>
          </a:ln>
        </p:spPr>
        <p:txBody>
          <a:bodyPr/>
          <a:lstStyle/>
          <a:p>
            <a:endParaRPr lang="en-US"/>
          </a:p>
        </p:txBody>
      </p:sp>
      <p:sp>
        <p:nvSpPr>
          <p:cNvPr id="22" name="Shape 17"/>
          <p:cNvSpPr/>
          <p:nvPr/>
        </p:nvSpPr>
        <p:spPr>
          <a:xfrm>
            <a:off x="3822192" y="354787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18753" y="3644433"/>
            <a:ext cx="209215" cy="209215"/>
          </a:xfrm>
          <a:prstGeom prst="rect">
            <a:avLst/>
          </a:prstGeom>
        </p:spPr>
      </p:pic>
      <p:sp>
        <p:nvSpPr>
          <p:cNvPr id="24" name="Text 18"/>
          <p:cNvSpPr/>
          <p:nvPr/>
        </p:nvSpPr>
        <p:spPr>
          <a:xfrm>
            <a:off x="4521200" y="33401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FluidVoice</a:t>
            </a:r>
            <a:endParaRPr lang="en-US" sz="2000" dirty="0"/>
          </a:p>
        </p:txBody>
      </p:sp>
      <p:sp>
        <p:nvSpPr>
          <p:cNvPr id="25" name="Text 19"/>
          <p:cNvSpPr/>
          <p:nvPr/>
        </p:nvSpPr>
        <p:spPr>
          <a:xfrm>
            <a:off x="7188200" y="33401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Talk into almost any text field.</a:t>
            </a:r>
            <a:endParaRPr lang="en-US" sz="1800" dirty="0"/>
          </a:p>
        </p:txBody>
      </p:sp>
      <p:sp>
        <p:nvSpPr>
          <p:cNvPr id="26" name="Text 20"/>
          <p:cNvSpPr/>
          <p:nvPr/>
        </p:nvSpPr>
        <p:spPr>
          <a:xfrm>
            <a:off x="10134600" y="33401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local first</a:t>
            </a:r>
            <a:endParaRPr lang="en-US" sz="1400" dirty="0"/>
          </a:p>
        </p:txBody>
      </p:sp>
      <p:sp>
        <p:nvSpPr>
          <p:cNvPr id="27" name="Shape 21"/>
          <p:cNvSpPr/>
          <p:nvPr/>
        </p:nvSpPr>
        <p:spPr>
          <a:xfrm>
            <a:off x="3877056" y="4325112"/>
            <a:ext cx="7726680" cy="0"/>
          </a:xfrm>
          <a:prstGeom prst="line">
            <a:avLst/>
          </a:prstGeom>
          <a:noFill/>
          <a:ln w="10160">
            <a:solidFill>
              <a:srgbClr val="2A5384"/>
            </a:solidFill>
            <a:prstDash val="solid"/>
          </a:ln>
        </p:spPr>
        <p:txBody>
          <a:bodyPr/>
          <a:lstStyle/>
          <a:p>
            <a:endParaRPr lang="en-US"/>
          </a:p>
        </p:txBody>
      </p:sp>
      <p:sp>
        <p:nvSpPr>
          <p:cNvPr id="28" name="Shape 22"/>
          <p:cNvSpPr/>
          <p:nvPr/>
        </p:nvSpPr>
        <p:spPr>
          <a:xfrm>
            <a:off x="3822192" y="460857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18753" y="4705137"/>
            <a:ext cx="209215" cy="209215"/>
          </a:xfrm>
          <a:prstGeom prst="rect">
            <a:avLst/>
          </a:prstGeom>
        </p:spPr>
      </p:pic>
      <p:sp>
        <p:nvSpPr>
          <p:cNvPr id="30" name="Text 23"/>
          <p:cNvSpPr/>
          <p:nvPr/>
        </p:nvSpPr>
        <p:spPr>
          <a:xfrm>
            <a:off x="4521200" y="44069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PDFgear</a:t>
            </a:r>
            <a:endParaRPr lang="en-US" sz="2000" dirty="0"/>
          </a:p>
        </p:txBody>
      </p:sp>
      <p:sp>
        <p:nvSpPr>
          <p:cNvPr id="31" name="Text 24"/>
          <p:cNvSpPr/>
          <p:nvPr/>
        </p:nvSpPr>
        <p:spPr>
          <a:xfrm>
            <a:off x="7188200" y="44069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Edit, merge, split and sign PDFs.</a:t>
            </a:r>
            <a:endParaRPr lang="en-US" sz="1800" dirty="0"/>
          </a:p>
        </p:txBody>
      </p:sp>
      <p:sp>
        <p:nvSpPr>
          <p:cNvPr id="32" name="Text 25"/>
          <p:cNvSpPr/>
          <p:nvPr/>
        </p:nvSpPr>
        <p:spPr>
          <a:xfrm>
            <a:off x="10134600" y="44069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today</a:t>
            </a:r>
            <a:endParaRPr lang="en-US" sz="1400" dirty="0"/>
          </a:p>
        </p:txBody>
      </p:sp>
      <p:sp>
        <p:nvSpPr>
          <p:cNvPr id="33"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6</a:t>
            </a:fld>
            <a:endParaRPr lang="en-US" sz="1100"/>
          </a:p>
        </p:txBody>
      </p:sp>
      <p:pic>
        <p:nvPicPr>
          <p:cNvPr id="34" name="Copied Picture 34">
            <a:extLst>
              <a:ext uri="{FF2B5EF4-FFF2-40B4-BE49-F238E27FC236}">
                <a16:creationId xmlns:a16="http://schemas.microsoft.com/office/drawing/2014/main" id="{619C6132-56A6-79FC-589D-5D0D89E54B45}"/>
              </a:ext>
            </a:extLst>
          </p:cNvPr>
          <p:cNvPicPr>
            <a:picLocks noChangeAspect="1"/>
          </p:cNvPicPr>
          <p:nvPr/>
        </p:nvPicPr>
        <p:blipFill>
          <a:blip r:embed="rId8"/>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114003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LIVE DEMO 1</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Demo: Find the email</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2:20</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Shape 3"/>
          <p:cNvSpPr/>
          <p:nvPr/>
        </p:nvSpPr>
        <p:spPr>
          <a:xfrm>
            <a:off x="713232" y="1298448"/>
            <a:ext cx="6217920" cy="3566160"/>
          </a:xfrm>
          <a:prstGeom prst="roundRect">
            <a:avLst>
              <a:gd name="adj" fmla="val 1538"/>
            </a:avLst>
          </a:prstGeom>
          <a:solidFill>
            <a:srgbClr val="0A2D5E">
              <a:alpha val="97000"/>
            </a:srgbClr>
          </a:solidFill>
          <a:ln w="20320">
            <a:solidFill>
              <a:srgbClr val="00ADEF"/>
            </a:solidFill>
            <a:prstDash val="solid"/>
          </a:ln>
        </p:spPr>
        <p:txBody>
          <a:bodyPr/>
          <a:lstStyle/>
          <a:p>
            <a:endParaRPr lang="en-US"/>
          </a:p>
        </p:txBody>
      </p:sp>
      <p:sp>
        <p:nvSpPr>
          <p:cNvPr id="7" name="Text 4"/>
          <p:cNvSpPr/>
          <p:nvPr/>
        </p:nvSpPr>
        <p:spPr>
          <a:xfrm>
            <a:off x="939800" y="1473200"/>
            <a:ext cx="5791200" cy="3200400"/>
          </a:xfrm>
          <a:prstGeom prst="rect">
            <a:avLst/>
          </a:prstGeom>
          <a:noFill/>
          <a:ln/>
        </p:spPr>
        <p:txBody>
          <a:bodyPr wrap="square" lIns="0" tIns="0" rIns="0" bIns="0" rtlCol="0" anchor="ctr"/>
          <a:lstStyle/>
          <a:p>
            <a:pPr marL="0" indent="0">
              <a:buNone/>
            </a:pPr>
            <a:r>
              <a:rPr lang="en-US" sz="2200" dirty="0">
                <a:solidFill>
                  <a:srgbClr val="FFFFFF"/>
                </a:solidFill>
                <a:latin typeface="Aptos" pitchFamily="34" charset="0"/>
                <a:ea typeface="Aptos" pitchFamily="34" charset="-122"/>
                <a:cs typeface="Aptos" pitchFamily="34" charset="-120"/>
              </a:rPr>
              <a:t>Find the latest conversation with fictional client Jordan Vale about the Harbor View condo sale. Show me the source emails. Summarize the showing instructions and any unanswered questions. Draft a short reply in my voice. Do not send anything.</a:t>
            </a:r>
            <a:endParaRPr lang="en-US" sz="2200" dirty="0"/>
          </a:p>
        </p:txBody>
      </p:sp>
      <p:pic>
        <p:nvPicPr>
          <p:cNvPr id="8" name="Image 1" descr="/mnt/data/a_cinematic_high_end_noir_tech_office_desk_scene.png"/>
          <p:cNvPicPr>
            <a:picLocks noChangeAspect="1"/>
          </p:cNvPicPr>
          <p:nvPr/>
        </p:nvPicPr>
        <p:blipFill>
          <a:blip r:embed="rId4"/>
          <a:srcRect l="10604" r="10604"/>
          <a:stretch/>
        </p:blipFill>
        <p:spPr>
          <a:xfrm>
            <a:off x="7452360" y="1234440"/>
            <a:ext cx="4160520" cy="2971800"/>
          </a:xfrm>
          <a:prstGeom prst="rect">
            <a:avLst/>
          </a:prstGeom>
        </p:spPr>
      </p:pic>
      <p:sp>
        <p:nvSpPr>
          <p:cNvPr id="9" name="Shape 5"/>
          <p:cNvSpPr/>
          <p:nvPr/>
        </p:nvSpPr>
        <p:spPr>
          <a:xfrm>
            <a:off x="7662672" y="4434840"/>
            <a:ext cx="457200" cy="457200"/>
          </a:xfrm>
          <a:prstGeom prst="ellipse">
            <a:avLst/>
          </a:prstGeom>
          <a:solidFill>
            <a:srgbClr val="00ADEF"/>
          </a:solidFill>
          <a:ln w="12700">
            <a:solidFill>
              <a:srgbClr val="00ADEF"/>
            </a:solidFill>
            <a:prstDash val="solid"/>
          </a:ln>
        </p:spPr>
        <p:txBody>
          <a:bodyPr/>
          <a:lstStyle/>
          <a:p>
            <a:endParaRPr lang="en-US"/>
          </a:p>
        </p:txBody>
      </p:sp>
      <p:sp>
        <p:nvSpPr>
          <p:cNvPr id="10" name="Text 6"/>
          <p:cNvSpPr/>
          <p:nvPr/>
        </p:nvSpPr>
        <p:spPr>
          <a:xfrm>
            <a:off x="7662672" y="4495800"/>
            <a:ext cx="457200" cy="228600"/>
          </a:xfrm>
          <a:prstGeom prst="rect">
            <a:avLst/>
          </a:prstGeom>
          <a:noFill/>
          <a:ln/>
        </p:spPr>
        <p:txBody>
          <a:bodyPr wrap="square" lIns="0" tIns="0" rIns="0" bIns="0" rtlCol="0" anchor="ctr"/>
          <a:lstStyle/>
          <a:p>
            <a:pPr marL="0" indent="0" algn="ctr">
              <a:buNone/>
            </a:pPr>
            <a:r>
              <a:rPr lang="en-US" sz="1400" b="1" dirty="0">
                <a:solidFill>
                  <a:srgbClr val="001F49"/>
                </a:solidFill>
                <a:latin typeface="Aptos Display" pitchFamily="34" charset="0"/>
                <a:ea typeface="Aptos Display" pitchFamily="34" charset="-122"/>
                <a:cs typeface="Aptos Display" pitchFamily="34" charset="-120"/>
              </a:rPr>
              <a:t>1</a:t>
            </a:r>
            <a:endParaRPr lang="en-US" sz="1400" dirty="0"/>
          </a:p>
        </p:txBody>
      </p:sp>
      <p:sp>
        <p:nvSpPr>
          <p:cNvPr id="11" name="Text 7"/>
          <p:cNvSpPr/>
          <p:nvPr/>
        </p:nvSpPr>
        <p:spPr>
          <a:xfrm>
            <a:off x="8266176" y="4445000"/>
            <a:ext cx="1397000" cy="330200"/>
          </a:xfrm>
          <a:prstGeom prst="rect">
            <a:avLst/>
          </a:prstGeom>
          <a:noFill/>
          <a:ln/>
        </p:spPr>
        <p:txBody>
          <a:bodyPr wrap="square" lIns="0" tIns="0" rIns="0" bIns="0" rtlCol="0" anchor="ctr"/>
          <a:lstStyle/>
          <a:p>
            <a:pPr marL="0" indent="0">
              <a:buNone/>
            </a:pPr>
            <a:r>
              <a:rPr lang="en-US" sz="1800" b="1" dirty="0">
                <a:solidFill>
                  <a:srgbClr val="FFFFFF"/>
                </a:solidFill>
                <a:latin typeface="Aptos Display" pitchFamily="34" charset="0"/>
                <a:ea typeface="Aptos Display" pitchFamily="34" charset="-122"/>
                <a:cs typeface="Aptos Display" pitchFamily="34" charset="-120"/>
              </a:rPr>
              <a:t>Search</a:t>
            </a:r>
            <a:endParaRPr lang="en-US" sz="1800" dirty="0"/>
          </a:p>
        </p:txBody>
      </p:sp>
      <p:sp>
        <p:nvSpPr>
          <p:cNvPr id="12" name="Shape 8"/>
          <p:cNvSpPr/>
          <p:nvPr/>
        </p:nvSpPr>
        <p:spPr>
          <a:xfrm>
            <a:off x="9994392" y="4434840"/>
            <a:ext cx="457200" cy="457200"/>
          </a:xfrm>
          <a:prstGeom prst="ellipse">
            <a:avLst/>
          </a:prstGeom>
          <a:solidFill>
            <a:srgbClr val="00ADEF"/>
          </a:solidFill>
          <a:ln w="12700">
            <a:solidFill>
              <a:srgbClr val="00ADEF"/>
            </a:solidFill>
            <a:prstDash val="solid"/>
          </a:ln>
        </p:spPr>
        <p:txBody>
          <a:bodyPr/>
          <a:lstStyle/>
          <a:p>
            <a:endParaRPr lang="en-US"/>
          </a:p>
        </p:txBody>
      </p:sp>
      <p:sp>
        <p:nvSpPr>
          <p:cNvPr id="13" name="Text 9"/>
          <p:cNvSpPr/>
          <p:nvPr/>
        </p:nvSpPr>
        <p:spPr>
          <a:xfrm>
            <a:off x="9994392" y="4495800"/>
            <a:ext cx="457200" cy="228600"/>
          </a:xfrm>
          <a:prstGeom prst="rect">
            <a:avLst/>
          </a:prstGeom>
          <a:noFill/>
          <a:ln/>
        </p:spPr>
        <p:txBody>
          <a:bodyPr wrap="square" lIns="0" tIns="0" rIns="0" bIns="0" rtlCol="0" anchor="ctr"/>
          <a:lstStyle/>
          <a:p>
            <a:pPr marL="0" indent="0" algn="ctr">
              <a:buNone/>
            </a:pPr>
            <a:r>
              <a:rPr lang="en-US" sz="1400" b="1" dirty="0">
                <a:solidFill>
                  <a:srgbClr val="001F49"/>
                </a:solidFill>
                <a:latin typeface="Aptos Display" pitchFamily="34" charset="0"/>
                <a:ea typeface="Aptos Display" pitchFamily="34" charset="-122"/>
                <a:cs typeface="Aptos Display" pitchFamily="34" charset="-120"/>
              </a:rPr>
              <a:t>2</a:t>
            </a:r>
            <a:endParaRPr lang="en-US" sz="1400" dirty="0"/>
          </a:p>
        </p:txBody>
      </p:sp>
      <p:sp>
        <p:nvSpPr>
          <p:cNvPr id="14" name="Text 10"/>
          <p:cNvSpPr/>
          <p:nvPr/>
        </p:nvSpPr>
        <p:spPr>
          <a:xfrm>
            <a:off x="10597896" y="4445000"/>
            <a:ext cx="1397000" cy="330200"/>
          </a:xfrm>
          <a:prstGeom prst="rect">
            <a:avLst/>
          </a:prstGeom>
          <a:noFill/>
          <a:ln/>
        </p:spPr>
        <p:txBody>
          <a:bodyPr wrap="square" lIns="0" tIns="0" rIns="0" bIns="0" rtlCol="0" anchor="ctr"/>
          <a:lstStyle/>
          <a:p>
            <a:pPr marL="0" indent="0">
              <a:buNone/>
            </a:pPr>
            <a:r>
              <a:rPr lang="en-US" sz="1800" b="1" dirty="0">
                <a:solidFill>
                  <a:srgbClr val="FFFFFF"/>
                </a:solidFill>
                <a:latin typeface="Aptos Display" pitchFamily="34" charset="0"/>
                <a:ea typeface="Aptos Display" pitchFamily="34" charset="-122"/>
                <a:cs typeface="Aptos Display" pitchFamily="34" charset="-120"/>
              </a:rPr>
              <a:t>Cite</a:t>
            </a:r>
            <a:endParaRPr lang="en-US" sz="1800" dirty="0"/>
          </a:p>
        </p:txBody>
      </p:sp>
      <p:sp>
        <p:nvSpPr>
          <p:cNvPr id="15" name="Shape 11"/>
          <p:cNvSpPr/>
          <p:nvPr/>
        </p:nvSpPr>
        <p:spPr>
          <a:xfrm>
            <a:off x="7662672" y="5230368"/>
            <a:ext cx="457200" cy="457200"/>
          </a:xfrm>
          <a:prstGeom prst="ellipse">
            <a:avLst/>
          </a:prstGeom>
          <a:solidFill>
            <a:srgbClr val="00ADEF"/>
          </a:solidFill>
          <a:ln w="12700">
            <a:solidFill>
              <a:srgbClr val="00ADEF"/>
            </a:solidFill>
            <a:prstDash val="solid"/>
          </a:ln>
        </p:spPr>
        <p:txBody>
          <a:bodyPr/>
          <a:lstStyle/>
          <a:p>
            <a:endParaRPr lang="en-US"/>
          </a:p>
        </p:txBody>
      </p:sp>
      <p:sp>
        <p:nvSpPr>
          <p:cNvPr id="16" name="Text 12"/>
          <p:cNvSpPr/>
          <p:nvPr/>
        </p:nvSpPr>
        <p:spPr>
          <a:xfrm>
            <a:off x="7662672" y="5283200"/>
            <a:ext cx="457200" cy="228600"/>
          </a:xfrm>
          <a:prstGeom prst="rect">
            <a:avLst/>
          </a:prstGeom>
          <a:noFill/>
          <a:ln/>
        </p:spPr>
        <p:txBody>
          <a:bodyPr wrap="square" lIns="0" tIns="0" rIns="0" bIns="0" rtlCol="0" anchor="ctr"/>
          <a:lstStyle/>
          <a:p>
            <a:pPr marL="0" indent="0" algn="ctr">
              <a:buNone/>
            </a:pPr>
            <a:r>
              <a:rPr lang="en-US" sz="1400" b="1" dirty="0">
                <a:solidFill>
                  <a:srgbClr val="001F49"/>
                </a:solidFill>
                <a:latin typeface="Aptos Display" pitchFamily="34" charset="0"/>
                <a:ea typeface="Aptos Display" pitchFamily="34" charset="-122"/>
                <a:cs typeface="Aptos Display" pitchFamily="34" charset="-120"/>
              </a:rPr>
              <a:t>3</a:t>
            </a:r>
            <a:endParaRPr lang="en-US" sz="1400" dirty="0"/>
          </a:p>
        </p:txBody>
      </p:sp>
      <p:sp>
        <p:nvSpPr>
          <p:cNvPr id="17" name="Text 13"/>
          <p:cNvSpPr/>
          <p:nvPr/>
        </p:nvSpPr>
        <p:spPr>
          <a:xfrm>
            <a:off x="8266176" y="5245100"/>
            <a:ext cx="1397000" cy="330200"/>
          </a:xfrm>
          <a:prstGeom prst="rect">
            <a:avLst/>
          </a:prstGeom>
          <a:noFill/>
          <a:ln/>
        </p:spPr>
        <p:txBody>
          <a:bodyPr wrap="square" lIns="0" tIns="0" rIns="0" bIns="0" rtlCol="0" anchor="ctr"/>
          <a:lstStyle/>
          <a:p>
            <a:pPr marL="0" indent="0">
              <a:buNone/>
            </a:pPr>
            <a:r>
              <a:rPr lang="en-US" sz="1800" b="1" dirty="0">
                <a:solidFill>
                  <a:srgbClr val="FFFFFF"/>
                </a:solidFill>
                <a:latin typeface="Aptos Display" pitchFamily="34" charset="0"/>
                <a:ea typeface="Aptos Display" pitchFamily="34" charset="-122"/>
                <a:cs typeface="Aptos Display" pitchFamily="34" charset="-120"/>
              </a:rPr>
              <a:t>Draft</a:t>
            </a:r>
            <a:endParaRPr lang="en-US" sz="1800" dirty="0"/>
          </a:p>
        </p:txBody>
      </p:sp>
      <p:sp>
        <p:nvSpPr>
          <p:cNvPr id="18" name="Shape 14"/>
          <p:cNvSpPr/>
          <p:nvPr/>
        </p:nvSpPr>
        <p:spPr>
          <a:xfrm>
            <a:off x="9994392" y="5230368"/>
            <a:ext cx="457200" cy="457200"/>
          </a:xfrm>
          <a:prstGeom prst="ellipse">
            <a:avLst/>
          </a:prstGeom>
          <a:solidFill>
            <a:srgbClr val="00ADEF"/>
          </a:solidFill>
          <a:ln w="12700">
            <a:solidFill>
              <a:srgbClr val="00ADEF"/>
            </a:solidFill>
            <a:prstDash val="solid"/>
          </a:ln>
        </p:spPr>
        <p:txBody>
          <a:bodyPr/>
          <a:lstStyle/>
          <a:p>
            <a:endParaRPr lang="en-US"/>
          </a:p>
        </p:txBody>
      </p:sp>
      <p:sp>
        <p:nvSpPr>
          <p:cNvPr id="19" name="Text 15"/>
          <p:cNvSpPr/>
          <p:nvPr/>
        </p:nvSpPr>
        <p:spPr>
          <a:xfrm>
            <a:off x="9994392" y="5283200"/>
            <a:ext cx="457200" cy="228600"/>
          </a:xfrm>
          <a:prstGeom prst="rect">
            <a:avLst/>
          </a:prstGeom>
          <a:noFill/>
          <a:ln/>
        </p:spPr>
        <p:txBody>
          <a:bodyPr wrap="square" lIns="0" tIns="0" rIns="0" bIns="0" rtlCol="0" anchor="ctr"/>
          <a:lstStyle/>
          <a:p>
            <a:pPr marL="0" indent="0" algn="ctr">
              <a:buNone/>
            </a:pPr>
            <a:r>
              <a:rPr lang="en-US" sz="1400" b="1" dirty="0">
                <a:solidFill>
                  <a:srgbClr val="001F49"/>
                </a:solidFill>
                <a:latin typeface="Aptos Display" pitchFamily="34" charset="0"/>
                <a:ea typeface="Aptos Display" pitchFamily="34" charset="-122"/>
                <a:cs typeface="Aptos Display" pitchFamily="34" charset="-120"/>
              </a:rPr>
              <a:t>4</a:t>
            </a:r>
            <a:endParaRPr lang="en-US" sz="1400" dirty="0"/>
          </a:p>
        </p:txBody>
      </p:sp>
      <p:sp>
        <p:nvSpPr>
          <p:cNvPr id="20" name="Text 16"/>
          <p:cNvSpPr/>
          <p:nvPr/>
        </p:nvSpPr>
        <p:spPr>
          <a:xfrm>
            <a:off x="10597896" y="5245100"/>
            <a:ext cx="1397000" cy="330200"/>
          </a:xfrm>
          <a:prstGeom prst="rect">
            <a:avLst/>
          </a:prstGeom>
          <a:noFill/>
          <a:ln/>
        </p:spPr>
        <p:txBody>
          <a:bodyPr wrap="square" lIns="0" tIns="0" rIns="0" bIns="0" rtlCol="0" anchor="ctr"/>
          <a:lstStyle/>
          <a:p>
            <a:pPr marL="0" indent="0">
              <a:buNone/>
            </a:pPr>
            <a:r>
              <a:rPr lang="en-US" sz="1800" b="1" dirty="0">
                <a:solidFill>
                  <a:srgbClr val="FFFFFF"/>
                </a:solidFill>
                <a:latin typeface="Aptos Display" pitchFamily="34" charset="0"/>
                <a:ea typeface="Aptos Display" pitchFamily="34" charset="-122"/>
                <a:cs typeface="Aptos Display" pitchFamily="34" charset="-120"/>
              </a:rPr>
              <a:t>Review</a:t>
            </a:r>
            <a:endParaRPr lang="en-US" sz="1800" dirty="0"/>
          </a:p>
        </p:txBody>
      </p:sp>
      <p:sp>
        <p:nvSpPr>
          <p:cNvPr id="21" name="Text 17"/>
          <p:cNvSpPr/>
          <p:nvPr/>
        </p:nvSpPr>
        <p:spPr>
          <a:xfrm>
            <a:off x="749808" y="5054600"/>
            <a:ext cx="6350000" cy="914400"/>
          </a:xfrm>
          <a:prstGeom prst="rect">
            <a:avLst/>
          </a:prstGeom>
          <a:noFill/>
          <a:ln/>
        </p:spPr>
        <p:txBody>
          <a:bodyPr wrap="square" lIns="0" tIns="0" rIns="0" bIns="0" rtlCol="0" anchor="ctr"/>
          <a:lstStyle/>
          <a:p>
            <a:pPr marL="0" indent="0">
              <a:buNone/>
            </a:pPr>
            <a:r>
              <a:rPr lang="en-US" sz="2600" b="1" dirty="0">
                <a:solidFill>
                  <a:srgbClr val="FFFFFF"/>
                </a:solidFill>
                <a:latin typeface="Aptos Display" pitchFamily="34" charset="0"/>
                <a:ea typeface="Aptos Display" pitchFamily="34" charset="-122"/>
                <a:cs typeface="Aptos Display" pitchFamily="34" charset="-120"/>
              </a:rPr>
              <a:t>It found it. It organized it. I still hit send.</a:t>
            </a:r>
            <a:endParaRPr lang="en-US" sz="2600" dirty="0"/>
          </a:p>
        </p:txBody>
      </p:sp>
      <p:sp>
        <p:nvSpPr>
          <p:cNvPr id="22" name="Text 18"/>
          <p:cNvSpPr/>
          <p:nvPr/>
        </p:nvSpPr>
        <p:spPr>
          <a:xfrm>
            <a:off x="7620000" y="5867400"/>
            <a:ext cx="3987800" cy="2794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Fallback: prerecorded screen capture</a:t>
            </a:r>
            <a:endParaRPr lang="en-US" sz="14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7</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4080520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BUCKET 2</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Win the appointment</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1:05</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Text 3"/>
          <p:cNvSpPr/>
          <p:nvPr/>
        </p:nvSpPr>
        <p:spPr>
          <a:xfrm>
            <a:off x="475488" y="1353312"/>
            <a:ext cx="2011680" cy="1097280"/>
          </a:xfrm>
          <a:prstGeom prst="rect">
            <a:avLst/>
          </a:prstGeom>
          <a:noFill/>
          <a:ln/>
        </p:spPr>
        <p:txBody>
          <a:bodyPr wrap="square" lIns="0" tIns="0" rIns="0" bIns="0" rtlCol="0" anchor="ctr"/>
          <a:lstStyle/>
          <a:p>
            <a:pPr marL="0" indent="0">
              <a:buNone/>
            </a:pPr>
            <a:r>
              <a:rPr lang="en-US" sz="7800" dirty="0">
                <a:solidFill>
                  <a:srgbClr val="00ADEF"/>
                </a:solidFill>
                <a:latin typeface="Aptos Display" pitchFamily="34" charset="0"/>
                <a:ea typeface="Aptos Display" pitchFamily="34" charset="-122"/>
                <a:cs typeface="Aptos Display" pitchFamily="34" charset="-120"/>
              </a:rPr>
              <a:t>02</a:t>
            </a:r>
            <a:endParaRPr lang="en-US" sz="7800" dirty="0"/>
          </a:p>
        </p:txBody>
      </p:sp>
      <p:sp>
        <p:nvSpPr>
          <p:cNvPr id="7" name="Text 4"/>
          <p:cNvSpPr/>
          <p:nvPr/>
        </p:nvSpPr>
        <p:spPr>
          <a:xfrm>
            <a:off x="658368" y="2834640"/>
            <a:ext cx="2540000" cy="713232"/>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Practice. Learn.</a:t>
            </a:r>
            <a:endParaRPr lang="en-US" sz="2200" dirty="0"/>
          </a:p>
          <a:p>
            <a:pPr marL="0" indent="0">
              <a:buNone/>
            </a:pPr>
            <a:r>
              <a:rPr lang="en-US" sz="2200" b="1" dirty="0">
                <a:solidFill>
                  <a:srgbClr val="FFFFFF"/>
                </a:solidFill>
                <a:latin typeface="Aptos Display" pitchFamily="34" charset="0"/>
                <a:ea typeface="Aptos Display" pitchFamily="34" charset="-122"/>
                <a:cs typeface="Aptos Display" pitchFamily="34" charset="-120"/>
              </a:rPr>
              <a:t>Present. Connect.</a:t>
            </a:r>
            <a:endParaRPr lang="en-US" sz="2200" dirty="0"/>
          </a:p>
        </p:txBody>
      </p:sp>
      <p:sp>
        <p:nvSpPr>
          <p:cNvPr id="8" name="Text 5"/>
          <p:cNvSpPr/>
          <p:nvPr/>
        </p:nvSpPr>
        <p:spPr>
          <a:xfrm>
            <a:off x="667512" y="3904488"/>
            <a:ext cx="2476500" cy="304800"/>
          </a:xfrm>
          <a:prstGeom prst="rect">
            <a:avLst/>
          </a:prstGeom>
          <a:noFill/>
          <a:ln/>
        </p:spPr>
        <p:txBody>
          <a:bodyPr wrap="square" lIns="0" tIns="0" rIns="0" bIns="0" rtlCol="0" anchor="ctr"/>
          <a:lstStyle/>
          <a:p>
            <a:pPr marL="0" indent="0">
              <a:buNone/>
            </a:pPr>
            <a:r>
              <a:rPr lang="en-US" sz="1600" dirty="0">
                <a:solidFill>
                  <a:srgbClr val="C3D1E2"/>
                </a:solidFill>
                <a:latin typeface="Aptos" pitchFamily="34" charset="0"/>
                <a:ea typeface="Aptos" pitchFamily="34" charset="-122"/>
                <a:cs typeface="Aptos" pitchFamily="34" charset="-120"/>
              </a:rPr>
              <a:t>Four tools. One job.</a:t>
            </a:r>
            <a:endParaRPr lang="en-US" sz="1600" dirty="0"/>
          </a:p>
        </p:txBody>
      </p:sp>
      <p:sp>
        <p:nvSpPr>
          <p:cNvPr id="9" name="Shape 6"/>
          <p:cNvSpPr/>
          <p:nvPr/>
        </p:nvSpPr>
        <p:spPr>
          <a:xfrm>
            <a:off x="3273552" y="1353312"/>
            <a:ext cx="0" cy="4361688"/>
          </a:xfrm>
          <a:prstGeom prst="line">
            <a:avLst/>
          </a:prstGeom>
          <a:noFill/>
          <a:ln w="30480">
            <a:solidFill>
              <a:srgbClr val="00ADEF"/>
            </a:solidFill>
            <a:prstDash val="solid"/>
          </a:ln>
        </p:spPr>
        <p:txBody>
          <a:bodyPr/>
          <a:lstStyle/>
          <a:p>
            <a:endParaRPr lang="en-US"/>
          </a:p>
        </p:txBody>
      </p:sp>
      <p:sp>
        <p:nvSpPr>
          <p:cNvPr id="10" name="Shape 7"/>
          <p:cNvSpPr/>
          <p:nvPr/>
        </p:nvSpPr>
        <p:spPr>
          <a:xfrm>
            <a:off x="3822192" y="142646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753" y="1523025"/>
            <a:ext cx="209215" cy="209215"/>
          </a:xfrm>
          <a:prstGeom prst="rect">
            <a:avLst/>
          </a:prstGeom>
        </p:spPr>
      </p:pic>
      <p:sp>
        <p:nvSpPr>
          <p:cNvPr id="12" name="Text 8"/>
          <p:cNvSpPr/>
          <p:nvPr/>
        </p:nvSpPr>
        <p:spPr>
          <a:xfrm>
            <a:off x="4521200" y="12192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ChatGPT Voice</a:t>
            </a:r>
            <a:endParaRPr lang="en-US" sz="2000" dirty="0"/>
          </a:p>
        </p:txBody>
      </p:sp>
      <p:sp>
        <p:nvSpPr>
          <p:cNvPr id="13" name="Text 9"/>
          <p:cNvSpPr/>
          <p:nvPr/>
        </p:nvSpPr>
        <p:spPr>
          <a:xfrm>
            <a:off x="7188200" y="12192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Rehearse the hard seller question.</a:t>
            </a:r>
            <a:endParaRPr lang="en-US" sz="1800" dirty="0"/>
          </a:p>
        </p:txBody>
      </p:sp>
      <p:sp>
        <p:nvSpPr>
          <p:cNvPr id="14" name="Text 10"/>
          <p:cNvSpPr/>
          <p:nvPr/>
        </p:nvSpPr>
        <p:spPr>
          <a:xfrm>
            <a:off x="10134600" y="12192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Limited free access</a:t>
            </a:r>
            <a:endParaRPr lang="en-US" sz="1400" dirty="0"/>
          </a:p>
        </p:txBody>
      </p:sp>
      <p:sp>
        <p:nvSpPr>
          <p:cNvPr id="15" name="Shape 11"/>
          <p:cNvSpPr/>
          <p:nvPr/>
        </p:nvSpPr>
        <p:spPr>
          <a:xfrm>
            <a:off x="3877056" y="2203704"/>
            <a:ext cx="7726680" cy="0"/>
          </a:xfrm>
          <a:prstGeom prst="line">
            <a:avLst/>
          </a:prstGeom>
          <a:noFill/>
          <a:ln w="10160">
            <a:solidFill>
              <a:srgbClr val="2A5384"/>
            </a:solidFill>
            <a:prstDash val="solid"/>
          </a:ln>
        </p:spPr>
        <p:txBody>
          <a:bodyPr/>
          <a:lstStyle/>
          <a:p>
            <a:endParaRPr lang="en-US"/>
          </a:p>
        </p:txBody>
      </p:sp>
      <p:sp>
        <p:nvSpPr>
          <p:cNvPr id="16" name="Shape 12"/>
          <p:cNvSpPr/>
          <p:nvPr/>
        </p:nvSpPr>
        <p:spPr>
          <a:xfrm>
            <a:off x="3822192" y="248716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18753" y="2583729"/>
            <a:ext cx="209215" cy="209215"/>
          </a:xfrm>
          <a:prstGeom prst="rect">
            <a:avLst/>
          </a:prstGeom>
        </p:spPr>
      </p:pic>
      <p:sp>
        <p:nvSpPr>
          <p:cNvPr id="18" name="Text 13"/>
          <p:cNvSpPr/>
          <p:nvPr/>
        </p:nvSpPr>
        <p:spPr>
          <a:xfrm>
            <a:off x="4521200" y="22860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Gemini Notebook</a:t>
            </a:r>
            <a:endParaRPr lang="en-US" sz="2000" dirty="0"/>
          </a:p>
        </p:txBody>
      </p:sp>
      <p:sp>
        <p:nvSpPr>
          <p:cNvPr id="19" name="Text 14"/>
          <p:cNvSpPr/>
          <p:nvPr/>
        </p:nvSpPr>
        <p:spPr>
          <a:xfrm>
            <a:off x="7188200" y="22860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Turn source material into audio.</a:t>
            </a:r>
            <a:endParaRPr lang="en-US" sz="1800" dirty="0"/>
          </a:p>
        </p:txBody>
      </p:sp>
      <p:sp>
        <p:nvSpPr>
          <p:cNvPr id="20" name="Text 15"/>
          <p:cNvSpPr/>
          <p:nvPr/>
        </p:nvSpPr>
        <p:spPr>
          <a:xfrm>
            <a:off x="10134600" y="22860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standard plan</a:t>
            </a:r>
            <a:endParaRPr lang="en-US" sz="1400" dirty="0"/>
          </a:p>
        </p:txBody>
      </p:sp>
      <p:sp>
        <p:nvSpPr>
          <p:cNvPr id="21" name="Shape 16"/>
          <p:cNvSpPr/>
          <p:nvPr/>
        </p:nvSpPr>
        <p:spPr>
          <a:xfrm>
            <a:off x="3877056" y="3264408"/>
            <a:ext cx="7726680" cy="0"/>
          </a:xfrm>
          <a:prstGeom prst="line">
            <a:avLst/>
          </a:prstGeom>
          <a:noFill/>
          <a:ln w="10160">
            <a:solidFill>
              <a:srgbClr val="2A5384"/>
            </a:solidFill>
            <a:prstDash val="solid"/>
          </a:ln>
        </p:spPr>
        <p:txBody>
          <a:bodyPr/>
          <a:lstStyle/>
          <a:p>
            <a:endParaRPr lang="en-US"/>
          </a:p>
        </p:txBody>
      </p:sp>
      <p:sp>
        <p:nvSpPr>
          <p:cNvPr id="22" name="Shape 17"/>
          <p:cNvSpPr/>
          <p:nvPr/>
        </p:nvSpPr>
        <p:spPr>
          <a:xfrm>
            <a:off x="3822192" y="354787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18753" y="3644433"/>
            <a:ext cx="209215" cy="209215"/>
          </a:xfrm>
          <a:prstGeom prst="rect">
            <a:avLst/>
          </a:prstGeom>
        </p:spPr>
      </p:pic>
      <p:sp>
        <p:nvSpPr>
          <p:cNvPr id="24" name="Text 18"/>
          <p:cNvSpPr/>
          <p:nvPr/>
        </p:nvSpPr>
        <p:spPr>
          <a:xfrm>
            <a:off x="4521200" y="33401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Claude PowerPoint</a:t>
            </a:r>
            <a:endParaRPr lang="en-US" sz="2000" dirty="0"/>
          </a:p>
        </p:txBody>
      </p:sp>
      <p:sp>
        <p:nvSpPr>
          <p:cNvPr id="25" name="Text 19"/>
          <p:cNvSpPr/>
          <p:nvPr/>
        </p:nvSpPr>
        <p:spPr>
          <a:xfrm>
            <a:off x="7188200" y="33401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Turn notes into an editable deck.</a:t>
            </a:r>
            <a:endParaRPr lang="en-US" sz="1800" dirty="0"/>
          </a:p>
        </p:txBody>
      </p:sp>
      <p:sp>
        <p:nvSpPr>
          <p:cNvPr id="26" name="Text 20"/>
          <p:cNvSpPr/>
          <p:nvPr/>
        </p:nvSpPr>
        <p:spPr>
          <a:xfrm>
            <a:off x="10134600" y="33401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Available on Free</a:t>
            </a:r>
            <a:endParaRPr lang="en-US" sz="1400" dirty="0"/>
          </a:p>
        </p:txBody>
      </p:sp>
      <p:sp>
        <p:nvSpPr>
          <p:cNvPr id="27" name="Shape 21"/>
          <p:cNvSpPr/>
          <p:nvPr/>
        </p:nvSpPr>
        <p:spPr>
          <a:xfrm>
            <a:off x="3877056" y="4325112"/>
            <a:ext cx="7726680" cy="0"/>
          </a:xfrm>
          <a:prstGeom prst="line">
            <a:avLst/>
          </a:prstGeom>
          <a:noFill/>
          <a:ln w="10160">
            <a:solidFill>
              <a:srgbClr val="2A5384"/>
            </a:solidFill>
            <a:prstDash val="solid"/>
          </a:ln>
        </p:spPr>
        <p:txBody>
          <a:bodyPr/>
          <a:lstStyle/>
          <a:p>
            <a:endParaRPr lang="en-US"/>
          </a:p>
        </p:txBody>
      </p:sp>
      <p:sp>
        <p:nvSpPr>
          <p:cNvPr id="28" name="Shape 22"/>
          <p:cNvSpPr/>
          <p:nvPr/>
        </p:nvSpPr>
        <p:spPr>
          <a:xfrm>
            <a:off x="3822192" y="460857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18753" y="4705137"/>
            <a:ext cx="209215" cy="209215"/>
          </a:xfrm>
          <a:prstGeom prst="rect">
            <a:avLst/>
          </a:prstGeom>
        </p:spPr>
      </p:pic>
      <p:sp>
        <p:nvSpPr>
          <p:cNvPr id="30" name="Text 23"/>
          <p:cNvSpPr/>
          <p:nvPr/>
        </p:nvSpPr>
        <p:spPr>
          <a:xfrm>
            <a:off x="4521200" y="44069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Blinq</a:t>
            </a:r>
            <a:endParaRPr lang="en-US" sz="2000" dirty="0"/>
          </a:p>
        </p:txBody>
      </p:sp>
      <p:sp>
        <p:nvSpPr>
          <p:cNvPr id="31" name="Text 24"/>
          <p:cNvSpPr/>
          <p:nvPr/>
        </p:nvSpPr>
        <p:spPr>
          <a:xfrm>
            <a:off x="7188200" y="44069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Share contact, capture contact, follow up.</a:t>
            </a:r>
            <a:endParaRPr lang="en-US" sz="1800" dirty="0"/>
          </a:p>
        </p:txBody>
      </p:sp>
      <p:sp>
        <p:nvSpPr>
          <p:cNvPr id="32" name="Text 25"/>
          <p:cNvSpPr/>
          <p:nvPr/>
        </p:nvSpPr>
        <p:spPr>
          <a:xfrm>
            <a:off x="10134600" y="44069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card and 2 cards</a:t>
            </a:r>
            <a:endParaRPr lang="en-US" sz="1400" dirty="0"/>
          </a:p>
        </p:txBody>
      </p:sp>
      <p:sp>
        <p:nvSpPr>
          <p:cNvPr id="33"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8</a:t>
            </a:fld>
            <a:endParaRPr lang="en-US" sz="1100"/>
          </a:p>
        </p:txBody>
      </p:sp>
      <p:pic>
        <p:nvPicPr>
          <p:cNvPr id="34" name="Copied Picture 34">
            <a:extLst>
              <a:ext uri="{FF2B5EF4-FFF2-40B4-BE49-F238E27FC236}">
                <a16:creationId xmlns:a16="http://schemas.microsoft.com/office/drawing/2014/main" id="{619C6132-56A6-79FC-589D-5D0D89E54B45}"/>
              </a:ext>
            </a:extLst>
          </p:cNvPr>
          <p:cNvPicPr>
            <a:picLocks noChangeAspect="1"/>
          </p:cNvPicPr>
          <p:nvPr/>
        </p:nvPicPr>
        <p:blipFill>
          <a:blip r:embed="rId8"/>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215565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LIVE DEMO 2</a:t>
            </a:r>
            <a:endParaRPr lang="en-US" sz="1400" dirty="0"/>
          </a:p>
        </p:txBody>
      </p:sp>
      <p:sp>
        <p:nvSpPr>
          <p:cNvPr id="3" name="Text 1"/>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Demo: Practice the objection</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1:50</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pic>
        <p:nvPicPr>
          <p:cNvPr id="6" name="Image 1" descr="/mnt/data/a_cinematic_professional_modern_indoor_office_de.png"/>
          <p:cNvPicPr>
            <a:picLocks noChangeAspect="1"/>
          </p:cNvPicPr>
          <p:nvPr/>
        </p:nvPicPr>
        <p:blipFill>
          <a:blip r:embed="rId4"/>
          <a:srcRect l="21860" r="21860"/>
          <a:stretch/>
        </p:blipFill>
        <p:spPr>
          <a:xfrm>
            <a:off x="685800" y="1234440"/>
            <a:ext cx="3840480" cy="3840480"/>
          </a:xfrm>
          <a:prstGeom prst="rect">
            <a:avLst/>
          </a:prstGeom>
        </p:spPr>
      </p:pic>
      <p:sp>
        <p:nvSpPr>
          <p:cNvPr id="7" name="Shape 3"/>
          <p:cNvSpPr/>
          <p:nvPr/>
        </p:nvSpPr>
        <p:spPr>
          <a:xfrm>
            <a:off x="4754880" y="1389888"/>
            <a:ext cx="6812280" cy="3429000"/>
          </a:xfrm>
          <a:prstGeom prst="roundRect">
            <a:avLst>
              <a:gd name="adj" fmla="val 1600"/>
            </a:avLst>
          </a:prstGeom>
          <a:solidFill>
            <a:srgbClr val="0A2D5E">
              <a:alpha val="98000"/>
            </a:srgbClr>
          </a:solidFill>
          <a:ln w="16510">
            <a:solidFill>
              <a:srgbClr val="00ADEF"/>
            </a:solidFill>
            <a:prstDash val="solid"/>
          </a:ln>
        </p:spPr>
        <p:txBody>
          <a:bodyPr/>
          <a:lstStyle/>
          <a:p>
            <a:endParaRPr lang="en-US"/>
          </a:p>
        </p:txBody>
      </p:sp>
      <p:sp>
        <p:nvSpPr>
          <p:cNvPr id="8" name="Text 4"/>
          <p:cNvSpPr/>
          <p:nvPr/>
        </p:nvSpPr>
        <p:spPr>
          <a:xfrm>
            <a:off x="5010912" y="1651000"/>
            <a:ext cx="6272784" cy="2895600"/>
          </a:xfrm>
          <a:prstGeom prst="rect">
            <a:avLst/>
          </a:prstGeom>
          <a:noFill/>
          <a:ln/>
        </p:spPr>
        <p:txBody>
          <a:bodyPr wrap="square" lIns="0" tIns="0" rIns="0" bIns="0" rtlCol="0" anchor="ctr"/>
          <a:lstStyle/>
          <a:p>
            <a:pPr marL="0" indent="0">
              <a:buNone/>
            </a:pPr>
            <a:r>
              <a:rPr lang="en-US" sz="2200" dirty="0">
                <a:solidFill>
                  <a:srgbClr val="FFFFFF"/>
                </a:solidFill>
                <a:latin typeface="Aptos" pitchFamily="34" charset="0"/>
                <a:ea typeface="Aptos" pitchFamily="34" charset="-122"/>
                <a:cs typeface="Aptos" pitchFamily="34" charset="-120"/>
              </a:rPr>
              <a:t>You are a homeowner interviewing me to sell your home. Another agent offered a lower fee. Ask me why I am worth hiring. Ask one challenging follow-up. Then tell me one specific thing to improve.</a:t>
            </a:r>
            <a:endParaRPr lang="en-US" sz="2200" dirty="0"/>
          </a:p>
        </p:txBody>
      </p:sp>
      <p:sp>
        <p:nvSpPr>
          <p:cNvPr id="9" name="Text 5"/>
          <p:cNvSpPr/>
          <p:nvPr/>
        </p:nvSpPr>
        <p:spPr>
          <a:xfrm>
            <a:off x="713232" y="5359400"/>
            <a:ext cx="10698480" cy="558800"/>
          </a:xfrm>
          <a:prstGeom prst="rect">
            <a:avLst/>
          </a:prstGeom>
          <a:noFill/>
          <a:ln/>
        </p:spPr>
        <p:txBody>
          <a:bodyPr wrap="square" lIns="0" tIns="0" rIns="0" bIns="0" rtlCol="0" anchor="ctr"/>
          <a:lstStyle/>
          <a:p>
            <a:pPr marL="0" indent="0" algn="ctr">
              <a:buNone/>
            </a:pPr>
            <a:r>
              <a:rPr lang="en-US" sz="2800" b="1" dirty="0">
                <a:solidFill>
                  <a:srgbClr val="FFFFFF"/>
                </a:solidFill>
                <a:latin typeface="Aptos Display" pitchFamily="34" charset="0"/>
                <a:ea typeface="Aptos Display" pitchFamily="34" charset="-122"/>
                <a:cs typeface="Aptos Display" pitchFamily="34" charset="-120"/>
              </a:rPr>
              <a:t>Practice before commission is attached.</a:t>
            </a:r>
            <a:endParaRPr lang="en-US" sz="28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9</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269609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LIVE DEMO 3</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Demo: Learn by listening</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2:15</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pic>
        <p:nvPicPr>
          <p:cNvPr id="6" name="Image 1" descr="/mnt/data/a_sleek_cinematic_high_end_digital_illustration.png"/>
          <p:cNvPicPr>
            <a:picLocks noChangeAspect="1"/>
          </p:cNvPicPr>
          <p:nvPr/>
        </p:nvPicPr>
        <p:blipFill>
          <a:blip r:embed="rId4"/>
          <a:srcRect l="10976" r="10976"/>
          <a:stretch/>
        </p:blipFill>
        <p:spPr>
          <a:xfrm>
            <a:off x="502920" y="1207008"/>
            <a:ext cx="6720840" cy="4846320"/>
          </a:xfrm>
          <a:prstGeom prst="rect">
            <a:avLst/>
          </a:prstGeom>
        </p:spPr>
      </p:pic>
      <p:sp>
        <p:nvSpPr>
          <p:cNvPr id="7" name="Shape 3"/>
          <p:cNvSpPr/>
          <p:nvPr/>
        </p:nvSpPr>
        <p:spPr>
          <a:xfrm>
            <a:off x="502920" y="4800600"/>
            <a:ext cx="6720840" cy="1252728"/>
          </a:xfrm>
          <a:prstGeom prst="rect">
            <a:avLst/>
          </a:prstGeom>
          <a:solidFill>
            <a:srgbClr val="001F49">
              <a:alpha val="90000"/>
            </a:srgbClr>
          </a:solidFill>
          <a:ln w="12700">
            <a:solidFill>
              <a:srgbClr val="001F49">
                <a:alpha val="0"/>
              </a:srgbClr>
            </a:solidFill>
            <a:prstDash val="solid"/>
          </a:ln>
        </p:spPr>
        <p:txBody>
          <a:bodyPr/>
          <a:lstStyle/>
          <a:p>
            <a:endParaRPr lang="en-US"/>
          </a:p>
        </p:txBody>
      </p:sp>
      <p:sp>
        <p:nvSpPr>
          <p:cNvPr id="8" name="Text 4"/>
          <p:cNvSpPr/>
          <p:nvPr/>
        </p:nvSpPr>
        <p:spPr>
          <a:xfrm>
            <a:off x="777240" y="5003800"/>
            <a:ext cx="6350000" cy="381000"/>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180 questions. 2.5 hours. Two days listening.</a:t>
            </a:r>
            <a:endParaRPr lang="en-US" sz="2200" dirty="0"/>
          </a:p>
        </p:txBody>
      </p:sp>
      <p:sp>
        <p:nvSpPr>
          <p:cNvPr id="9" name="Text 5"/>
          <p:cNvSpPr/>
          <p:nvPr/>
        </p:nvSpPr>
        <p:spPr>
          <a:xfrm>
            <a:off x="777240" y="5461000"/>
            <a:ext cx="6096000" cy="330200"/>
          </a:xfrm>
          <a:prstGeom prst="rect">
            <a:avLst/>
          </a:prstGeom>
          <a:noFill/>
          <a:ln/>
        </p:spPr>
        <p:txBody>
          <a:bodyPr wrap="square" lIns="0" tIns="0" rIns="0" bIns="0" rtlCol="0" anchor="ctr"/>
          <a:lstStyle/>
          <a:p>
            <a:pPr marL="0" indent="0">
              <a:buNone/>
            </a:pPr>
            <a:r>
              <a:rPr lang="en-US" sz="1800" b="1" dirty="0">
                <a:solidFill>
                  <a:srgbClr val="00ADEF"/>
                </a:solidFill>
                <a:latin typeface="Aptos Display" pitchFamily="34" charset="0"/>
                <a:ea typeface="Aptos Display" pitchFamily="34" charset="-122"/>
                <a:cs typeface="Aptos Display" pitchFamily="34" charset="-120"/>
              </a:rPr>
              <a:t>Passed with a very high score.</a:t>
            </a:r>
            <a:endParaRPr lang="en-US" sz="1800" dirty="0"/>
          </a:p>
        </p:txBody>
      </p:sp>
      <p:sp>
        <p:nvSpPr>
          <p:cNvPr id="10" name="Text 6"/>
          <p:cNvSpPr/>
          <p:nvPr/>
        </p:nvSpPr>
        <p:spPr>
          <a:xfrm>
            <a:off x="7571232" y="1320800"/>
            <a:ext cx="4191000" cy="1016000"/>
          </a:xfrm>
          <a:prstGeom prst="rect">
            <a:avLst/>
          </a:prstGeom>
          <a:noFill/>
          <a:ln/>
        </p:spPr>
        <p:txBody>
          <a:bodyPr wrap="square" lIns="0" tIns="0" rIns="0" bIns="0" rtlCol="0" anchor="ctr"/>
          <a:lstStyle/>
          <a:p>
            <a:pPr marL="0" indent="0">
              <a:buNone/>
            </a:pPr>
            <a:r>
              <a:rPr lang="en-US" sz="2600" b="1" dirty="0">
                <a:solidFill>
                  <a:srgbClr val="FFFFFF"/>
                </a:solidFill>
                <a:latin typeface="Aptos Display" pitchFamily="34" charset="0"/>
                <a:ea typeface="Aptos Display" pitchFamily="34" charset="-122"/>
                <a:cs typeface="Aptos Display" pitchFamily="34" charset="-120"/>
              </a:rPr>
              <a:t>Use your material, not a random podcast.</a:t>
            </a:r>
            <a:endParaRPr lang="en-US" sz="2600" dirty="0"/>
          </a:p>
        </p:txBody>
      </p:sp>
      <p:sp>
        <p:nvSpPr>
          <p:cNvPr id="11" name="Text 7"/>
          <p:cNvSpPr/>
          <p:nvPr/>
        </p:nvSpPr>
        <p:spPr>
          <a:xfrm>
            <a:off x="7571232" y="2540000"/>
            <a:ext cx="4191000" cy="1270000"/>
          </a:xfrm>
          <a:prstGeom prst="rect">
            <a:avLst/>
          </a:prstGeom>
          <a:noFill/>
          <a:ln/>
        </p:spPr>
        <p:txBody>
          <a:bodyPr wrap="square" lIns="0" tIns="0" rIns="0" bIns="0" rtlCol="0" anchor="ctr"/>
          <a:lstStyle/>
          <a:p>
            <a:pPr marL="0" indent="0">
              <a:buNone/>
            </a:pPr>
            <a:r>
              <a:rPr lang="en-US" sz="2200" dirty="0">
                <a:solidFill>
                  <a:srgbClr val="FFFFFF"/>
                </a:solidFill>
                <a:latin typeface="Aptos" pitchFamily="34" charset="0"/>
                <a:ea typeface="Aptos" pitchFamily="34" charset="-122"/>
                <a:cs typeface="Aptos" pitchFamily="34" charset="-120"/>
              </a:rPr>
              <a:t>Seller guide in.</a:t>
            </a:r>
            <a:endParaRPr lang="en-US" sz="2200" dirty="0"/>
          </a:p>
          <a:p>
            <a:pPr marL="0" indent="0">
              <a:buNone/>
            </a:pPr>
            <a:r>
              <a:rPr lang="en-US" sz="2200" dirty="0">
                <a:solidFill>
                  <a:srgbClr val="FFFFFF"/>
                </a:solidFill>
                <a:latin typeface="Aptos" pitchFamily="34" charset="0"/>
                <a:ea typeface="Aptos" pitchFamily="34" charset="-122"/>
                <a:cs typeface="Aptos" pitchFamily="34" charset="-120"/>
              </a:rPr>
              <a:t>Audio overview out.</a:t>
            </a:r>
            <a:endParaRPr lang="en-US" sz="2200" dirty="0"/>
          </a:p>
          <a:p>
            <a:pPr marL="0" indent="0">
              <a:buNone/>
            </a:pPr>
            <a:r>
              <a:rPr lang="en-US" sz="2200" dirty="0">
                <a:solidFill>
                  <a:srgbClr val="FFFFFF"/>
                </a:solidFill>
                <a:latin typeface="Aptos" pitchFamily="34" charset="0"/>
                <a:ea typeface="Aptos" pitchFamily="34" charset="-122"/>
                <a:cs typeface="Aptos" pitchFamily="34" charset="-120"/>
              </a:rPr>
              <a:t>Source-backed answers too.</a:t>
            </a:r>
            <a:endParaRPr lang="en-US" sz="2200" dirty="0"/>
          </a:p>
        </p:txBody>
      </p:sp>
      <p:sp>
        <p:nvSpPr>
          <p:cNvPr id="12" name="Shape 8"/>
          <p:cNvSpPr/>
          <p:nvPr/>
        </p:nvSpPr>
        <p:spPr>
          <a:xfrm>
            <a:off x="7571232" y="4038600"/>
            <a:ext cx="3474720" cy="0"/>
          </a:xfrm>
          <a:prstGeom prst="line">
            <a:avLst/>
          </a:prstGeom>
          <a:noFill/>
          <a:ln w="38100">
            <a:solidFill>
              <a:srgbClr val="00ADEF"/>
            </a:solidFill>
            <a:prstDash val="solid"/>
          </a:ln>
        </p:spPr>
        <p:txBody>
          <a:bodyPr/>
          <a:lstStyle/>
          <a:p>
            <a:endParaRPr lang="en-US"/>
          </a:p>
        </p:txBody>
      </p:sp>
      <p:sp>
        <p:nvSpPr>
          <p:cNvPr id="13" name="Text 9"/>
          <p:cNvSpPr/>
          <p:nvPr/>
        </p:nvSpPr>
        <p:spPr>
          <a:xfrm>
            <a:off x="7571232" y="4267200"/>
            <a:ext cx="4064000" cy="812800"/>
          </a:xfrm>
          <a:prstGeom prst="rect">
            <a:avLst/>
          </a:prstGeom>
          <a:noFill/>
          <a:ln/>
        </p:spPr>
        <p:txBody>
          <a:bodyPr wrap="square" lIns="0" tIns="0" rIns="0" bIns="0" rtlCol="0" anchor="t"/>
          <a:lstStyle/>
          <a:p>
            <a:pPr marL="0" indent="0">
              <a:buNone/>
            </a:pPr>
            <a:r>
              <a:rPr lang="en-US" sz="2000" dirty="0">
                <a:solidFill>
                  <a:srgbClr val="C3D1E2"/>
                </a:solidFill>
                <a:latin typeface="Aptos" pitchFamily="34" charset="0"/>
                <a:ea typeface="Aptos" pitchFamily="34" charset="-122"/>
                <a:cs typeface="Aptos" pitchFamily="34" charset="-120"/>
              </a:rPr>
              <a:t>Play 20 seconds. Then ask one live question.</a:t>
            </a:r>
            <a:endParaRPr lang="en-US" sz="20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10</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1996870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BUCKET 3</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Know the property</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1:00</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Text 3"/>
          <p:cNvSpPr/>
          <p:nvPr/>
        </p:nvSpPr>
        <p:spPr>
          <a:xfrm>
            <a:off x="475488" y="1353312"/>
            <a:ext cx="2011680" cy="1097280"/>
          </a:xfrm>
          <a:prstGeom prst="rect">
            <a:avLst/>
          </a:prstGeom>
          <a:noFill/>
          <a:ln/>
        </p:spPr>
        <p:txBody>
          <a:bodyPr wrap="square" lIns="0" tIns="0" rIns="0" bIns="0" rtlCol="0" anchor="ctr"/>
          <a:lstStyle/>
          <a:p>
            <a:pPr marL="0" indent="0">
              <a:buNone/>
            </a:pPr>
            <a:r>
              <a:rPr lang="en-US" sz="7800" dirty="0">
                <a:solidFill>
                  <a:srgbClr val="00ADEF"/>
                </a:solidFill>
                <a:latin typeface="Aptos Display" pitchFamily="34" charset="0"/>
                <a:ea typeface="Aptos Display" pitchFamily="34" charset="-122"/>
                <a:cs typeface="Aptos Display" pitchFamily="34" charset="-120"/>
              </a:rPr>
              <a:t>03</a:t>
            </a:r>
            <a:endParaRPr lang="en-US" sz="7800" dirty="0"/>
          </a:p>
        </p:txBody>
      </p:sp>
      <p:sp>
        <p:nvSpPr>
          <p:cNvPr id="7" name="Text 4"/>
          <p:cNvSpPr/>
          <p:nvPr/>
        </p:nvSpPr>
        <p:spPr>
          <a:xfrm>
            <a:off x="658368" y="2834640"/>
            <a:ext cx="2540000" cy="713232"/>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Search. See. Map.</a:t>
            </a:r>
            <a:endParaRPr lang="en-US" sz="2200" dirty="0"/>
          </a:p>
          <a:p>
            <a:pPr marL="0" indent="0">
              <a:buNone/>
            </a:pPr>
            <a:r>
              <a:rPr lang="en-US" sz="2200" b="1" dirty="0">
                <a:solidFill>
                  <a:srgbClr val="FFFFFF"/>
                </a:solidFill>
                <a:latin typeface="Aptos Display" pitchFamily="34" charset="0"/>
                <a:ea typeface="Aptos Display" pitchFamily="34" charset="-122"/>
                <a:cs typeface="Aptos Display" pitchFamily="34" charset="-120"/>
              </a:rPr>
              <a:t>Verify.</a:t>
            </a:r>
            <a:endParaRPr lang="en-US" sz="2200" dirty="0"/>
          </a:p>
        </p:txBody>
      </p:sp>
      <p:sp>
        <p:nvSpPr>
          <p:cNvPr id="8" name="Text 5"/>
          <p:cNvSpPr/>
          <p:nvPr/>
        </p:nvSpPr>
        <p:spPr>
          <a:xfrm>
            <a:off x="667512" y="3904488"/>
            <a:ext cx="2476500" cy="304800"/>
          </a:xfrm>
          <a:prstGeom prst="rect">
            <a:avLst/>
          </a:prstGeom>
          <a:noFill/>
          <a:ln/>
        </p:spPr>
        <p:txBody>
          <a:bodyPr wrap="square" lIns="0" tIns="0" rIns="0" bIns="0" rtlCol="0" anchor="ctr"/>
          <a:lstStyle/>
          <a:p>
            <a:pPr marL="0" indent="0">
              <a:buNone/>
            </a:pPr>
            <a:r>
              <a:rPr lang="en-US" sz="1600" dirty="0">
                <a:solidFill>
                  <a:srgbClr val="C3D1E2"/>
                </a:solidFill>
                <a:latin typeface="Aptos" pitchFamily="34" charset="0"/>
                <a:ea typeface="Aptos" pitchFamily="34" charset="-122"/>
                <a:cs typeface="Aptos" pitchFamily="34" charset="-120"/>
              </a:rPr>
              <a:t>Four tools. One job.</a:t>
            </a:r>
            <a:endParaRPr lang="en-US" sz="1600" dirty="0"/>
          </a:p>
        </p:txBody>
      </p:sp>
      <p:sp>
        <p:nvSpPr>
          <p:cNvPr id="9" name="Shape 6"/>
          <p:cNvSpPr/>
          <p:nvPr/>
        </p:nvSpPr>
        <p:spPr>
          <a:xfrm>
            <a:off x="3273552" y="1353312"/>
            <a:ext cx="0" cy="4361688"/>
          </a:xfrm>
          <a:prstGeom prst="line">
            <a:avLst/>
          </a:prstGeom>
          <a:noFill/>
          <a:ln w="30480">
            <a:solidFill>
              <a:srgbClr val="00ADEF"/>
            </a:solidFill>
            <a:prstDash val="solid"/>
          </a:ln>
        </p:spPr>
        <p:txBody>
          <a:bodyPr/>
          <a:lstStyle/>
          <a:p>
            <a:endParaRPr lang="en-US"/>
          </a:p>
        </p:txBody>
      </p:sp>
      <p:sp>
        <p:nvSpPr>
          <p:cNvPr id="10" name="Shape 7"/>
          <p:cNvSpPr/>
          <p:nvPr/>
        </p:nvSpPr>
        <p:spPr>
          <a:xfrm>
            <a:off x="3822192" y="142646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753" y="1523025"/>
            <a:ext cx="209215" cy="209215"/>
          </a:xfrm>
          <a:prstGeom prst="rect">
            <a:avLst/>
          </a:prstGeom>
        </p:spPr>
      </p:pic>
      <p:sp>
        <p:nvSpPr>
          <p:cNvPr id="12" name="Text 8"/>
          <p:cNvSpPr/>
          <p:nvPr/>
        </p:nvSpPr>
        <p:spPr>
          <a:xfrm>
            <a:off x="4521200" y="12192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Zillow inside ChatGPT</a:t>
            </a:r>
            <a:endParaRPr lang="en-US" sz="2000" dirty="0"/>
          </a:p>
        </p:txBody>
      </p:sp>
      <p:sp>
        <p:nvSpPr>
          <p:cNvPr id="13" name="Text 9"/>
          <p:cNvSpPr/>
          <p:nvPr/>
        </p:nvSpPr>
        <p:spPr>
          <a:xfrm>
            <a:off x="7188200" y="12192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See the number sellers may see.</a:t>
            </a:r>
            <a:endParaRPr lang="en-US" sz="1800" dirty="0"/>
          </a:p>
        </p:txBody>
      </p:sp>
      <p:sp>
        <p:nvSpPr>
          <p:cNvPr id="14" name="Text 10"/>
          <p:cNvSpPr/>
          <p:nvPr/>
        </p:nvSpPr>
        <p:spPr>
          <a:xfrm>
            <a:off x="10134600" y="12192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for eligible users</a:t>
            </a:r>
            <a:endParaRPr lang="en-US" sz="1400" dirty="0"/>
          </a:p>
        </p:txBody>
      </p:sp>
      <p:sp>
        <p:nvSpPr>
          <p:cNvPr id="15" name="Shape 11"/>
          <p:cNvSpPr/>
          <p:nvPr/>
        </p:nvSpPr>
        <p:spPr>
          <a:xfrm>
            <a:off x="3877056" y="2203704"/>
            <a:ext cx="7726680" cy="0"/>
          </a:xfrm>
          <a:prstGeom prst="line">
            <a:avLst/>
          </a:prstGeom>
          <a:noFill/>
          <a:ln w="10160">
            <a:solidFill>
              <a:srgbClr val="2A5384"/>
            </a:solidFill>
            <a:prstDash val="solid"/>
          </a:ln>
        </p:spPr>
        <p:txBody>
          <a:bodyPr/>
          <a:lstStyle/>
          <a:p>
            <a:endParaRPr lang="en-US"/>
          </a:p>
        </p:txBody>
      </p:sp>
      <p:sp>
        <p:nvSpPr>
          <p:cNvPr id="16" name="Shape 12"/>
          <p:cNvSpPr/>
          <p:nvPr/>
        </p:nvSpPr>
        <p:spPr>
          <a:xfrm>
            <a:off x="3822192" y="248716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18753" y="2583729"/>
            <a:ext cx="209215" cy="209215"/>
          </a:xfrm>
          <a:prstGeom prst="rect">
            <a:avLst/>
          </a:prstGeom>
        </p:spPr>
      </p:pic>
      <p:sp>
        <p:nvSpPr>
          <p:cNvPr id="18" name="Text 13"/>
          <p:cNvSpPr/>
          <p:nvPr/>
        </p:nvSpPr>
        <p:spPr>
          <a:xfrm>
            <a:off x="4521200" y="22860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Google Lens</a:t>
            </a:r>
            <a:endParaRPr lang="en-US" sz="2000" dirty="0"/>
          </a:p>
        </p:txBody>
      </p:sp>
      <p:sp>
        <p:nvSpPr>
          <p:cNvPr id="19" name="Text 14"/>
          <p:cNvSpPr/>
          <p:nvPr/>
        </p:nvSpPr>
        <p:spPr>
          <a:xfrm>
            <a:off x="7188200" y="22860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Identify labels and copy text fast.</a:t>
            </a:r>
            <a:endParaRPr lang="en-US" sz="1800" dirty="0"/>
          </a:p>
        </p:txBody>
      </p:sp>
      <p:sp>
        <p:nvSpPr>
          <p:cNvPr id="20" name="Text 15"/>
          <p:cNvSpPr/>
          <p:nvPr/>
        </p:nvSpPr>
        <p:spPr>
          <a:xfrm>
            <a:off x="10134600" y="22860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mobile feature</a:t>
            </a:r>
            <a:endParaRPr lang="en-US" sz="1400" dirty="0"/>
          </a:p>
        </p:txBody>
      </p:sp>
      <p:sp>
        <p:nvSpPr>
          <p:cNvPr id="21" name="Shape 16"/>
          <p:cNvSpPr/>
          <p:nvPr/>
        </p:nvSpPr>
        <p:spPr>
          <a:xfrm>
            <a:off x="3877056" y="3264408"/>
            <a:ext cx="7726680" cy="0"/>
          </a:xfrm>
          <a:prstGeom prst="line">
            <a:avLst/>
          </a:prstGeom>
          <a:noFill/>
          <a:ln w="10160">
            <a:solidFill>
              <a:srgbClr val="2A5384"/>
            </a:solidFill>
            <a:prstDash val="solid"/>
          </a:ln>
        </p:spPr>
        <p:txBody>
          <a:bodyPr/>
          <a:lstStyle/>
          <a:p>
            <a:endParaRPr lang="en-US"/>
          </a:p>
        </p:txBody>
      </p:sp>
      <p:sp>
        <p:nvSpPr>
          <p:cNvPr id="22" name="Shape 17"/>
          <p:cNvSpPr/>
          <p:nvPr/>
        </p:nvSpPr>
        <p:spPr>
          <a:xfrm>
            <a:off x="3822192" y="354787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18753" y="3644433"/>
            <a:ext cx="209215" cy="209215"/>
          </a:xfrm>
          <a:prstGeom prst="rect">
            <a:avLst/>
          </a:prstGeom>
        </p:spPr>
      </p:pic>
      <p:sp>
        <p:nvSpPr>
          <p:cNvPr id="24" name="Text 18"/>
          <p:cNvSpPr/>
          <p:nvPr/>
        </p:nvSpPr>
        <p:spPr>
          <a:xfrm>
            <a:off x="4521200" y="33401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Atlas</a:t>
            </a:r>
            <a:endParaRPr lang="en-US" sz="2000" dirty="0"/>
          </a:p>
        </p:txBody>
      </p:sp>
      <p:sp>
        <p:nvSpPr>
          <p:cNvPr id="25" name="Text 19"/>
          <p:cNvSpPr/>
          <p:nvPr/>
        </p:nvSpPr>
        <p:spPr>
          <a:xfrm>
            <a:off x="7188200" y="33401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Map your actual sales history.</a:t>
            </a:r>
            <a:endParaRPr lang="en-US" sz="1800" dirty="0"/>
          </a:p>
        </p:txBody>
      </p:sp>
      <p:sp>
        <p:nvSpPr>
          <p:cNvPr id="26" name="Text 20"/>
          <p:cNvSpPr/>
          <p:nvPr/>
        </p:nvSpPr>
        <p:spPr>
          <a:xfrm>
            <a:off x="10134600" y="33401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3 projects, 5,000 geocodes</a:t>
            </a:r>
            <a:endParaRPr lang="en-US" sz="1400" dirty="0"/>
          </a:p>
        </p:txBody>
      </p:sp>
      <p:sp>
        <p:nvSpPr>
          <p:cNvPr id="27" name="Shape 21"/>
          <p:cNvSpPr/>
          <p:nvPr/>
        </p:nvSpPr>
        <p:spPr>
          <a:xfrm>
            <a:off x="3877056" y="4325112"/>
            <a:ext cx="7726680" cy="0"/>
          </a:xfrm>
          <a:prstGeom prst="line">
            <a:avLst/>
          </a:prstGeom>
          <a:noFill/>
          <a:ln w="10160">
            <a:solidFill>
              <a:srgbClr val="2A5384"/>
            </a:solidFill>
            <a:prstDash val="solid"/>
          </a:ln>
        </p:spPr>
        <p:txBody>
          <a:bodyPr/>
          <a:lstStyle/>
          <a:p>
            <a:endParaRPr lang="en-US"/>
          </a:p>
        </p:txBody>
      </p:sp>
      <p:sp>
        <p:nvSpPr>
          <p:cNvPr id="28" name="Shape 22"/>
          <p:cNvSpPr/>
          <p:nvPr/>
        </p:nvSpPr>
        <p:spPr>
          <a:xfrm>
            <a:off x="3822192" y="460857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18753" y="4705137"/>
            <a:ext cx="209215" cy="209215"/>
          </a:xfrm>
          <a:prstGeom prst="rect">
            <a:avLst/>
          </a:prstGeom>
        </p:spPr>
      </p:pic>
      <p:sp>
        <p:nvSpPr>
          <p:cNvPr id="30" name="Text 23"/>
          <p:cNvSpPr/>
          <p:nvPr/>
        </p:nvSpPr>
        <p:spPr>
          <a:xfrm>
            <a:off x="4521200" y="44069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ChatGPT Search</a:t>
            </a:r>
            <a:endParaRPr lang="en-US" sz="2000" dirty="0"/>
          </a:p>
        </p:txBody>
      </p:sp>
      <p:sp>
        <p:nvSpPr>
          <p:cNvPr id="31" name="Text 24"/>
          <p:cNvSpPr/>
          <p:nvPr/>
        </p:nvSpPr>
        <p:spPr>
          <a:xfrm>
            <a:off x="7188200" y="44069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Research public facts with sources.</a:t>
            </a:r>
            <a:endParaRPr lang="en-US" sz="1800" dirty="0"/>
          </a:p>
        </p:txBody>
      </p:sp>
      <p:sp>
        <p:nvSpPr>
          <p:cNvPr id="32" name="Text 25"/>
          <p:cNvSpPr/>
          <p:nvPr/>
        </p:nvSpPr>
        <p:spPr>
          <a:xfrm>
            <a:off x="10134600" y="44069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Available on Free</a:t>
            </a:r>
            <a:endParaRPr lang="en-US" sz="1400" dirty="0"/>
          </a:p>
        </p:txBody>
      </p:sp>
      <p:sp>
        <p:nvSpPr>
          <p:cNvPr id="33"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11</a:t>
            </a:fld>
            <a:endParaRPr lang="en-US" sz="1100"/>
          </a:p>
        </p:txBody>
      </p:sp>
      <p:pic>
        <p:nvPicPr>
          <p:cNvPr id="34" name="Copied Picture 34">
            <a:extLst>
              <a:ext uri="{FF2B5EF4-FFF2-40B4-BE49-F238E27FC236}">
                <a16:creationId xmlns:a16="http://schemas.microsoft.com/office/drawing/2014/main" id="{619C6132-56A6-79FC-589D-5D0D89E54B45}"/>
              </a:ext>
            </a:extLst>
          </p:cNvPr>
          <p:cNvPicPr>
            <a:picLocks noChangeAspect="1"/>
          </p:cNvPicPr>
          <p:nvPr/>
        </p:nvPicPr>
        <p:blipFill>
          <a:blip r:embed="rId8"/>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153584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Proof beats “I know the area”</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0:45</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731520" y="1417320"/>
            <a:ext cx="2788920" cy="3840480"/>
          </a:xfrm>
          <a:prstGeom prst="roundRect">
            <a:avLst>
              <a:gd name="adj" fmla="val 1639"/>
            </a:avLst>
          </a:prstGeom>
          <a:solidFill>
            <a:srgbClr val="0A2D5E">
              <a:alpha val="99000"/>
            </a:srgbClr>
          </a:solidFill>
          <a:ln w="15240">
            <a:solidFill>
              <a:srgbClr val="00ADEF"/>
            </a:solidFill>
            <a:prstDash val="solid"/>
          </a:ln>
        </p:spPr>
        <p:txBody>
          <a:bodyPr/>
          <a:lstStyle/>
          <a:p>
            <a:endParaRPr lang="en-US"/>
          </a:p>
        </p:txBody>
      </p:sp>
      <p:sp>
        <p:nvSpPr>
          <p:cNvPr id="6" name="Text 3"/>
          <p:cNvSpPr/>
          <p:nvPr/>
        </p:nvSpPr>
        <p:spPr>
          <a:xfrm>
            <a:off x="863600" y="1701800"/>
            <a:ext cx="2540000" cy="431800"/>
          </a:xfrm>
          <a:prstGeom prst="rect">
            <a:avLst/>
          </a:prstGeom>
          <a:noFill/>
          <a:ln/>
        </p:spPr>
        <p:txBody>
          <a:bodyPr wrap="square" lIns="0" tIns="0" rIns="0" bIns="0" rtlCol="0" anchor="ctr"/>
          <a:lstStyle/>
          <a:p>
            <a:pPr marL="0" indent="0" algn="ctr">
              <a:buNone/>
            </a:pPr>
            <a:r>
              <a:rPr lang="en-US" sz="2200" b="1" dirty="0">
                <a:solidFill>
                  <a:srgbClr val="FFFFFF"/>
                </a:solidFill>
                <a:latin typeface="Aptos Display" pitchFamily="34" charset="0"/>
                <a:ea typeface="Aptos Display" pitchFamily="34" charset="-122"/>
                <a:cs typeface="Aptos Display" pitchFamily="34" charset="-120"/>
              </a:rPr>
              <a:t>MLS export</a:t>
            </a:r>
            <a:endParaRPr lang="en-US" sz="22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a:off x="2011680" y="2286000"/>
            <a:ext cx="256032" cy="256032"/>
          </a:xfrm>
          <a:prstGeom prst="rect">
            <a:avLst/>
          </a:prstGeom>
        </p:spPr>
      </p:pic>
      <p:sp>
        <p:nvSpPr>
          <p:cNvPr id="8" name="Text 4"/>
          <p:cNvSpPr/>
          <p:nvPr/>
        </p:nvSpPr>
        <p:spPr>
          <a:xfrm>
            <a:off x="863600" y="2794000"/>
            <a:ext cx="2540000" cy="457200"/>
          </a:xfrm>
          <a:prstGeom prst="rect">
            <a:avLst/>
          </a:prstGeom>
          <a:noFill/>
          <a:ln/>
        </p:spPr>
        <p:txBody>
          <a:bodyPr wrap="square" lIns="0" tIns="0" rIns="0" bIns="0" rtlCol="0" anchor="ctr"/>
          <a:lstStyle/>
          <a:p>
            <a:pPr marL="0" indent="0" algn="ctr">
              <a:buNone/>
            </a:pPr>
            <a:r>
              <a:rPr lang="en-US" sz="2400" b="1" dirty="0">
                <a:solidFill>
                  <a:srgbClr val="00ADEF"/>
                </a:solidFill>
                <a:latin typeface="Aptos Display" pitchFamily="34" charset="0"/>
                <a:ea typeface="Aptos Display" pitchFamily="34" charset="-122"/>
                <a:cs typeface="Aptos Display" pitchFamily="34" charset="-120"/>
              </a:rPr>
              <a:t>Atlas map</a:t>
            </a:r>
            <a:endParaRPr lang="en-US"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a:off x="2011680" y="3378200"/>
            <a:ext cx="256032" cy="256032"/>
          </a:xfrm>
          <a:prstGeom prst="rect">
            <a:avLst/>
          </a:prstGeom>
        </p:spPr>
      </p:pic>
      <p:sp>
        <p:nvSpPr>
          <p:cNvPr id="10" name="Text 5"/>
          <p:cNvSpPr/>
          <p:nvPr/>
        </p:nvSpPr>
        <p:spPr>
          <a:xfrm>
            <a:off x="863600" y="3784600"/>
            <a:ext cx="2540000" cy="787400"/>
          </a:xfrm>
          <a:prstGeom prst="rect">
            <a:avLst/>
          </a:prstGeom>
          <a:noFill/>
          <a:ln/>
        </p:spPr>
        <p:txBody>
          <a:bodyPr wrap="square" lIns="0" tIns="0" rIns="0" bIns="0" rtlCol="0" anchor="ctr"/>
          <a:lstStyle/>
          <a:p>
            <a:pPr marL="0" indent="0" algn="ctr">
              <a:buNone/>
            </a:pPr>
            <a:r>
              <a:rPr lang="en-US" sz="2200" b="1" dirty="0">
                <a:solidFill>
                  <a:srgbClr val="FFFFFF"/>
                </a:solidFill>
                <a:latin typeface="Aptos Display" pitchFamily="34" charset="0"/>
                <a:ea typeface="Aptos Display" pitchFamily="34" charset="-122"/>
                <a:cs typeface="Aptos Display" pitchFamily="34" charset="-120"/>
              </a:rPr>
              <a:t>Listing appointment proof</a:t>
            </a:r>
            <a:endParaRPr lang="en-US" sz="2200" dirty="0"/>
          </a:p>
        </p:txBody>
      </p:sp>
      <p:pic>
        <p:nvPicPr>
          <p:cNvPr id="11" name="Image 3" descr="/mnt/data/Shot 2026-10-21 at 12.34.01.png"/>
          <p:cNvPicPr>
            <a:picLocks noChangeAspect="1"/>
          </p:cNvPicPr>
          <p:nvPr/>
        </p:nvPicPr>
        <p:blipFill>
          <a:blip r:embed="rId5"/>
          <a:stretch>
            <a:fillRect/>
          </a:stretch>
        </p:blipFill>
        <p:spPr>
          <a:xfrm>
            <a:off x="4598801" y="1371600"/>
            <a:ext cx="6210037" cy="4160520"/>
          </a:xfrm>
          <a:prstGeom prst="rect">
            <a:avLst/>
          </a:prstGeom>
        </p:spPr>
      </p:pic>
      <p:sp>
        <p:nvSpPr>
          <p:cNvPr id="12" name="Text 6"/>
          <p:cNvSpPr/>
          <p:nvPr/>
        </p:nvSpPr>
        <p:spPr>
          <a:xfrm>
            <a:off x="736600" y="5638800"/>
            <a:ext cx="8128000" cy="304800"/>
          </a:xfrm>
          <a:prstGeom prst="rect">
            <a:avLst/>
          </a:prstGeom>
          <a:noFill/>
          <a:ln/>
        </p:spPr>
        <p:txBody>
          <a:bodyPr wrap="square" lIns="0" tIns="0" rIns="0" bIns="0" rtlCol="0" anchor="ctr"/>
          <a:lstStyle/>
          <a:p>
            <a:pPr marL="0" indent="0">
              <a:buNone/>
            </a:pPr>
            <a:r>
              <a:rPr lang="en-US" sz="1500" dirty="0">
                <a:solidFill>
                  <a:srgbClr val="C3D1E2"/>
                </a:solidFill>
                <a:latin typeface="Aptos" pitchFamily="34" charset="0"/>
                <a:ea typeface="Aptos" pitchFamily="34" charset="-122"/>
                <a:cs typeface="Aptos" pitchFamily="34" charset="-120"/>
              </a:rPr>
              <a:t>Remove client names. Label your role. Confirm MLS reuse.</a:t>
            </a:r>
            <a:endParaRPr lang="en-US" sz="15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12</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6"/>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627407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BUCKET 4</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Look sharp, fast</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0:55</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Text 3"/>
          <p:cNvSpPr/>
          <p:nvPr/>
        </p:nvSpPr>
        <p:spPr>
          <a:xfrm>
            <a:off x="475488" y="1353312"/>
            <a:ext cx="2011680" cy="1097280"/>
          </a:xfrm>
          <a:prstGeom prst="rect">
            <a:avLst/>
          </a:prstGeom>
          <a:noFill/>
          <a:ln/>
        </p:spPr>
        <p:txBody>
          <a:bodyPr wrap="square" lIns="0" tIns="0" rIns="0" bIns="0" rtlCol="0" anchor="ctr"/>
          <a:lstStyle/>
          <a:p>
            <a:pPr marL="0" indent="0">
              <a:buNone/>
            </a:pPr>
            <a:r>
              <a:rPr lang="en-US" sz="7800" dirty="0">
                <a:solidFill>
                  <a:srgbClr val="00ADEF"/>
                </a:solidFill>
                <a:latin typeface="Aptos Display" pitchFamily="34" charset="0"/>
                <a:ea typeface="Aptos Display" pitchFamily="34" charset="-122"/>
                <a:cs typeface="Aptos Display" pitchFamily="34" charset="-120"/>
              </a:rPr>
              <a:t>04</a:t>
            </a:r>
            <a:endParaRPr lang="en-US" sz="7800" dirty="0"/>
          </a:p>
        </p:txBody>
      </p:sp>
      <p:sp>
        <p:nvSpPr>
          <p:cNvPr id="7" name="Text 4"/>
          <p:cNvSpPr/>
          <p:nvPr/>
        </p:nvSpPr>
        <p:spPr>
          <a:xfrm>
            <a:off x="658368" y="2834640"/>
            <a:ext cx="2540000" cy="713232"/>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Explain it so people</a:t>
            </a:r>
            <a:endParaRPr lang="en-US" sz="2200" dirty="0"/>
          </a:p>
          <a:p>
            <a:pPr marL="0" indent="0">
              <a:buNone/>
            </a:pPr>
            <a:r>
              <a:rPr lang="en-US" sz="2200" b="1" dirty="0">
                <a:solidFill>
                  <a:srgbClr val="FFFFFF"/>
                </a:solidFill>
                <a:latin typeface="Aptos Display" pitchFamily="34" charset="0"/>
                <a:ea typeface="Aptos Display" pitchFamily="34" charset="-122"/>
                <a:cs typeface="Aptos Display" pitchFamily="34" charset="-120"/>
              </a:rPr>
              <a:t>get it.</a:t>
            </a:r>
            <a:endParaRPr lang="en-US" sz="2200" dirty="0"/>
          </a:p>
        </p:txBody>
      </p:sp>
      <p:sp>
        <p:nvSpPr>
          <p:cNvPr id="8" name="Text 5"/>
          <p:cNvSpPr/>
          <p:nvPr/>
        </p:nvSpPr>
        <p:spPr>
          <a:xfrm>
            <a:off x="667512" y="3904488"/>
            <a:ext cx="2476500" cy="304800"/>
          </a:xfrm>
          <a:prstGeom prst="rect">
            <a:avLst/>
          </a:prstGeom>
          <a:noFill/>
          <a:ln/>
        </p:spPr>
        <p:txBody>
          <a:bodyPr wrap="square" lIns="0" tIns="0" rIns="0" bIns="0" rtlCol="0" anchor="ctr"/>
          <a:lstStyle/>
          <a:p>
            <a:pPr marL="0" indent="0">
              <a:buNone/>
            </a:pPr>
            <a:r>
              <a:rPr lang="en-US" sz="1600" dirty="0">
                <a:solidFill>
                  <a:srgbClr val="C3D1E2"/>
                </a:solidFill>
                <a:latin typeface="Aptos" pitchFamily="34" charset="0"/>
                <a:ea typeface="Aptos" pitchFamily="34" charset="-122"/>
                <a:cs typeface="Aptos" pitchFamily="34" charset="-120"/>
              </a:rPr>
              <a:t>Four tools. One job.</a:t>
            </a:r>
            <a:endParaRPr lang="en-US" sz="1600" dirty="0"/>
          </a:p>
        </p:txBody>
      </p:sp>
      <p:sp>
        <p:nvSpPr>
          <p:cNvPr id="9" name="Shape 6"/>
          <p:cNvSpPr/>
          <p:nvPr/>
        </p:nvSpPr>
        <p:spPr>
          <a:xfrm>
            <a:off x="3273552" y="1353312"/>
            <a:ext cx="0" cy="4361688"/>
          </a:xfrm>
          <a:prstGeom prst="line">
            <a:avLst/>
          </a:prstGeom>
          <a:noFill/>
          <a:ln w="30480">
            <a:solidFill>
              <a:srgbClr val="00ADEF"/>
            </a:solidFill>
            <a:prstDash val="solid"/>
          </a:ln>
        </p:spPr>
        <p:txBody>
          <a:bodyPr/>
          <a:lstStyle/>
          <a:p>
            <a:endParaRPr lang="en-US"/>
          </a:p>
        </p:txBody>
      </p:sp>
      <p:sp>
        <p:nvSpPr>
          <p:cNvPr id="10" name="Shape 7"/>
          <p:cNvSpPr/>
          <p:nvPr/>
        </p:nvSpPr>
        <p:spPr>
          <a:xfrm>
            <a:off x="3822192" y="142646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753" y="1523025"/>
            <a:ext cx="209215" cy="209215"/>
          </a:xfrm>
          <a:prstGeom prst="rect">
            <a:avLst/>
          </a:prstGeom>
        </p:spPr>
      </p:pic>
      <p:sp>
        <p:nvSpPr>
          <p:cNvPr id="12" name="Text 8"/>
          <p:cNvSpPr/>
          <p:nvPr/>
        </p:nvSpPr>
        <p:spPr>
          <a:xfrm>
            <a:off x="4521200" y="12192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ChatGPT Images</a:t>
            </a:r>
            <a:endParaRPr lang="en-US" sz="2000" dirty="0"/>
          </a:p>
        </p:txBody>
      </p:sp>
      <p:sp>
        <p:nvSpPr>
          <p:cNvPr id="13" name="Text 9"/>
          <p:cNvSpPr/>
          <p:nvPr/>
        </p:nvSpPr>
        <p:spPr>
          <a:xfrm>
            <a:off x="7188200" y="12192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Stage a concept, preserve the property.</a:t>
            </a:r>
            <a:endParaRPr lang="en-US" sz="1800" dirty="0"/>
          </a:p>
        </p:txBody>
      </p:sp>
      <p:sp>
        <p:nvSpPr>
          <p:cNvPr id="14" name="Text 10"/>
          <p:cNvSpPr/>
          <p:nvPr/>
        </p:nvSpPr>
        <p:spPr>
          <a:xfrm>
            <a:off x="10134600" y="12192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Available with limits</a:t>
            </a:r>
            <a:endParaRPr lang="en-US" sz="1400" dirty="0"/>
          </a:p>
        </p:txBody>
      </p:sp>
      <p:sp>
        <p:nvSpPr>
          <p:cNvPr id="15" name="Shape 11"/>
          <p:cNvSpPr/>
          <p:nvPr/>
        </p:nvSpPr>
        <p:spPr>
          <a:xfrm>
            <a:off x="3877056" y="2203704"/>
            <a:ext cx="7726680" cy="0"/>
          </a:xfrm>
          <a:prstGeom prst="line">
            <a:avLst/>
          </a:prstGeom>
          <a:noFill/>
          <a:ln w="10160">
            <a:solidFill>
              <a:srgbClr val="2A5384"/>
            </a:solidFill>
            <a:prstDash val="solid"/>
          </a:ln>
        </p:spPr>
        <p:txBody>
          <a:bodyPr/>
          <a:lstStyle/>
          <a:p>
            <a:endParaRPr lang="en-US"/>
          </a:p>
        </p:txBody>
      </p:sp>
      <p:sp>
        <p:nvSpPr>
          <p:cNvPr id="16" name="Shape 12"/>
          <p:cNvSpPr/>
          <p:nvPr/>
        </p:nvSpPr>
        <p:spPr>
          <a:xfrm>
            <a:off x="3822192" y="248716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18753" y="2583729"/>
            <a:ext cx="209215" cy="209215"/>
          </a:xfrm>
          <a:prstGeom prst="rect">
            <a:avLst/>
          </a:prstGeom>
        </p:spPr>
      </p:pic>
      <p:sp>
        <p:nvSpPr>
          <p:cNvPr id="18" name="Text 13"/>
          <p:cNvSpPr/>
          <p:nvPr/>
        </p:nvSpPr>
        <p:spPr>
          <a:xfrm>
            <a:off x="4521200" y="22860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HeyGen</a:t>
            </a:r>
            <a:endParaRPr lang="en-US" sz="2000" dirty="0"/>
          </a:p>
        </p:txBody>
      </p:sp>
      <p:sp>
        <p:nvSpPr>
          <p:cNvPr id="19" name="Text 14"/>
          <p:cNvSpPr/>
          <p:nvPr/>
        </p:nvSpPr>
        <p:spPr>
          <a:xfrm>
            <a:off x="7188200" y="22860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Create a short avatar explainer.</a:t>
            </a:r>
            <a:endParaRPr lang="en-US" sz="1800" dirty="0"/>
          </a:p>
        </p:txBody>
      </p:sp>
      <p:sp>
        <p:nvSpPr>
          <p:cNvPr id="20" name="Text 15"/>
          <p:cNvSpPr/>
          <p:nvPr/>
        </p:nvSpPr>
        <p:spPr>
          <a:xfrm>
            <a:off x="10134600" y="22860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3 watermarked videos</a:t>
            </a:r>
            <a:endParaRPr lang="en-US" sz="1400" dirty="0"/>
          </a:p>
        </p:txBody>
      </p:sp>
      <p:sp>
        <p:nvSpPr>
          <p:cNvPr id="21" name="Shape 16"/>
          <p:cNvSpPr/>
          <p:nvPr/>
        </p:nvSpPr>
        <p:spPr>
          <a:xfrm>
            <a:off x="3877056" y="3264408"/>
            <a:ext cx="7726680" cy="0"/>
          </a:xfrm>
          <a:prstGeom prst="line">
            <a:avLst/>
          </a:prstGeom>
          <a:noFill/>
          <a:ln w="10160">
            <a:solidFill>
              <a:srgbClr val="2A5384"/>
            </a:solidFill>
            <a:prstDash val="solid"/>
          </a:ln>
        </p:spPr>
        <p:txBody>
          <a:bodyPr/>
          <a:lstStyle/>
          <a:p>
            <a:endParaRPr lang="en-US"/>
          </a:p>
        </p:txBody>
      </p:sp>
      <p:sp>
        <p:nvSpPr>
          <p:cNvPr id="22" name="Shape 17"/>
          <p:cNvSpPr/>
          <p:nvPr/>
        </p:nvSpPr>
        <p:spPr>
          <a:xfrm>
            <a:off x="3822192" y="354787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18753" y="3644433"/>
            <a:ext cx="209215" cy="209215"/>
          </a:xfrm>
          <a:prstGeom prst="rect">
            <a:avLst/>
          </a:prstGeom>
        </p:spPr>
      </p:pic>
      <p:sp>
        <p:nvSpPr>
          <p:cNvPr id="24" name="Text 18"/>
          <p:cNvSpPr/>
          <p:nvPr/>
        </p:nvSpPr>
        <p:spPr>
          <a:xfrm>
            <a:off x="4521200" y="33401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ElevenLabs</a:t>
            </a:r>
            <a:endParaRPr lang="en-US" sz="2000" dirty="0"/>
          </a:p>
        </p:txBody>
      </p:sp>
      <p:sp>
        <p:nvSpPr>
          <p:cNvPr id="25" name="Text 19"/>
          <p:cNvSpPr/>
          <p:nvPr/>
        </p:nvSpPr>
        <p:spPr>
          <a:xfrm>
            <a:off x="7188200" y="33401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Generate natural voice, check license.</a:t>
            </a:r>
            <a:endParaRPr lang="en-US" sz="1800" dirty="0"/>
          </a:p>
        </p:txBody>
      </p:sp>
      <p:sp>
        <p:nvSpPr>
          <p:cNvPr id="26" name="Text 20"/>
          <p:cNvSpPr/>
          <p:nvPr/>
        </p:nvSpPr>
        <p:spPr>
          <a:xfrm>
            <a:off x="10134600" y="33401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10,000 credits, no commercial use</a:t>
            </a:r>
            <a:endParaRPr lang="en-US" sz="1400" dirty="0"/>
          </a:p>
        </p:txBody>
      </p:sp>
      <p:sp>
        <p:nvSpPr>
          <p:cNvPr id="27" name="Shape 21"/>
          <p:cNvSpPr/>
          <p:nvPr/>
        </p:nvSpPr>
        <p:spPr>
          <a:xfrm>
            <a:off x="3877056" y="4325112"/>
            <a:ext cx="7726680" cy="0"/>
          </a:xfrm>
          <a:prstGeom prst="line">
            <a:avLst/>
          </a:prstGeom>
          <a:noFill/>
          <a:ln w="10160">
            <a:solidFill>
              <a:srgbClr val="2A5384"/>
            </a:solidFill>
            <a:prstDash val="solid"/>
          </a:ln>
        </p:spPr>
        <p:txBody>
          <a:bodyPr/>
          <a:lstStyle/>
          <a:p>
            <a:endParaRPr lang="en-US"/>
          </a:p>
        </p:txBody>
      </p:sp>
      <p:sp>
        <p:nvSpPr>
          <p:cNvPr id="28" name="Shape 22"/>
          <p:cNvSpPr/>
          <p:nvPr/>
        </p:nvSpPr>
        <p:spPr>
          <a:xfrm>
            <a:off x="3822192" y="460857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18753" y="4705137"/>
            <a:ext cx="209215" cy="209215"/>
          </a:xfrm>
          <a:prstGeom prst="rect">
            <a:avLst/>
          </a:prstGeom>
        </p:spPr>
      </p:pic>
      <p:sp>
        <p:nvSpPr>
          <p:cNvPr id="30" name="Text 23"/>
          <p:cNvSpPr/>
          <p:nvPr/>
        </p:nvSpPr>
        <p:spPr>
          <a:xfrm>
            <a:off x="4521200" y="44069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Edits by Instagram</a:t>
            </a:r>
            <a:endParaRPr lang="en-US" sz="2000" dirty="0"/>
          </a:p>
        </p:txBody>
      </p:sp>
      <p:sp>
        <p:nvSpPr>
          <p:cNvPr id="31" name="Text 24"/>
          <p:cNvSpPr/>
          <p:nvPr/>
        </p:nvSpPr>
        <p:spPr>
          <a:xfrm>
            <a:off x="7188200" y="44069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Fix a phone video in minutes.</a:t>
            </a:r>
            <a:endParaRPr lang="en-US" sz="1800" dirty="0"/>
          </a:p>
        </p:txBody>
      </p:sp>
      <p:sp>
        <p:nvSpPr>
          <p:cNvPr id="32" name="Text 25"/>
          <p:cNvSpPr/>
          <p:nvPr/>
        </p:nvSpPr>
        <p:spPr>
          <a:xfrm>
            <a:off x="10134600" y="44069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app, in-app items</a:t>
            </a:r>
            <a:endParaRPr lang="en-US" sz="1400" dirty="0"/>
          </a:p>
        </p:txBody>
      </p:sp>
      <p:sp>
        <p:nvSpPr>
          <p:cNvPr id="33"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13</a:t>
            </a:fld>
            <a:endParaRPr lang="en-US" sz="1100"/>
          </a:p>
        </p:txBody>
      </p:sp>
      <p:pic>
        <p:nvPicPr>
          <p:cNvPr id="34" name="Copied Picture 34">
            <a:extLst>
              <a:ext uri="{FF2B5EF4-FFF2-40B4-BE49-F238E27FC236}">
                <a16:creationId xmlns:a16="http://schemas.microsoft.com/office/drawing/2014/main" id="{619C6132-56A6-79FC-589D-5D0D89E54B45}"/>
              </a:ext>
            </a:extLst>
          </p:cNvPr>
          <p:cNvPicPr>
            <a:picLocks noChangeAspect="1"/>
          </p:cNvPicPr>
          <p:nvPr/>
        </p:nvPicPr>
        <p:blipFill>
          <a:blip r:embed="rId8"/>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658447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Empty room. Clear idea.</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0:50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pic>
        <p:nvPicPr>
          <p:cNvPr id="5" name="Image 1" descr="/mnt/data/a_wide_photorealistic_interior_design_comparison.png"/>
          <p:cNvPicPr>
            <a:picLocks noChangeAspect="1"/>
          </p:cNvPicPr>
          <p:nvPr/>
        </p:nvPicPr>
        <p:blipFill>
          <a:blip r:embed="rId4"/>
          <a:srcRect t="14103" b="14103"/>
          <a:stretch/>
        </p:blipFill>
        <p:spPr>
          <a:xfrm>
            <a:off x="685800" y="1234440"/>
            <a:ext cx="10817352" cy="4370832"/>
          </a:xfrm>
          <a:prstGeom prst="rect">
            <a:avLst/>
          </a:prstGeom>
        </p:spPr>
      </p:pic>
      <p:sp>
        <p:nvSpPr>
          <p:cNvPr id="6" name="Text 2"/>
          <p:cNvSpPr/>
          <p:nvPr/>
        </p:nvSpPr>
        <p:spPr>
          <a:xfrm>
            <a:off x="960120" y="5156200"/>
            <a:ext cx="1219200" cy="330200"/>
          </a:xfrm>
          <a:prstGeom prst="rect">
            <a:avLst/>
          </a:prstGeom>
          <a:solidFill>
            <a:srgbClr val="001F49"/>
          </a:solidFill>
          <a:ln/>
        </p:spPr>
        <p:txBody>
          <a:bodyPr wrap="square" lIns="101600" tIns="0" rIns="101600" bIns="0" rtlCol="0" anchor="ctr"/>
          <a:lstStyle/>
          <a:p>
            <a:pPr marL="0" indent="0" algn="ctr">
              <a:buNone/>
            </a:pPr>
            <a:r>
              <a:rPr lang="en-US" sz="1400" b="1" kern="0" spc="120" dirty="0">
                <a:solidFill>
                  <a:srgbClr val="FFFFFF"/>
                </a:solidFill>
                <a:latin typeface="Aptos" pitchFamily="34" charset="0"/>
                <a:ea typeface="Aptos" pitchFamily="34" charset="-122"/>
                <a:cs typeface="Aptos" pitchFamily="34" charset="-120"/>
              </a:rPr>
              <a:t>BEFORE</a:t>
            </a:r>
            <a:endParaRPr lang="en-US" sz="1400" dirty="0"/>
          </a:p>
        </p:txBody>
      </p:sp>
      <p:sp>
        <p:nvSpPr>
          <p:cNvPr id="7" name="Text 3"/>
          <p:cNvSpPr/>
          <p:nvPr/>
        </p:nvSpPr>
        <p:spPr>
          <a:xfrm>
            <a:off x="6510528" y="5156200"/>
            <a:ext cx="2235200" cy="330200"/>
          </a:xfrm>
          <a:prstGeom prst="rect">
            <a:avLst/>
          </a:prstGeom>
          <a:solidFill>
            <a:srgbClr val="001F49"/>
          </a:solidFill>
          <a:ln/>
        </p:spPr>
        <p:txBody>
          <a:bodyPr wrap="square" lIns="101600" tIns="0" rIns="101600" bIns="0" rtlCol="0" anchor="ctr"/>
          <a:lstStyle/>
          <a:p>
            <a:pPr marL="0" indent="0" algn="ctr">
              <a:buNone/>
            </a:pPr>
            <a:r>
              <a:rPr lang="en-US" sz="1400" b="1" kern="0" spc="120" dirty="0">
                <a:solidFill>
                  <a:srgbClr val="FFFFFF"/>
                </a:solidFill>
                <a:latin typeface="Aptos" pitchFamily="34" charset="0"/>
                <a:ea typeface="Aptos" pitchFamily="34" charset="-122"/>
                <a:cs typeface="Aptos" pitchFamily="34" charset="-120"/>
              </a:rPr>
              <a:t>STAGED CONCEPT</a:t>
            </a:r>
            <a:endParaRPr lang="en-US" sz="1400" dirty="0"/>
          </a:p>
        </p:txBody>
      </p:sp>
      <p:sp>
        <p:nvSpPr>
          <p:cNvPr id="8" name="Text 4"/>
          <p:cNvSpPr/>
          <p:nvPr/>
        </p:nvSpPr>
        <p:spPr>
          <a:xfrm>
            <a:off x="731520" y="5740400"/>
            <a:ext cx="54610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Display" pitchFamily="34" charset="0"/>
                <a:ea typeface="Aptos Display" pitchFamily="34" charset="-122"/>
                <a:cs typeface="Aptos Display" pitchFamily="34" charset="-120"/>
              </a:rPr>
              <a:t>Same walls. Same windows. Same view.</a:t>
            </a:r>
            <a:endParaRPr lang="en-US" sz="2000" dirty="0"/>
          </a:p>
        </p:txBody>
      </p:sp>
      <p:sp>
        <p:nvSpPr>
          <p:cNvPr id="9" name="Text 5"/>
          <p:cNvSpPr/>
          <p:nvPr/>
        </p:nvSpPr>
        <p:spPr>
          <a:xfrm>
            <a:off x="6451600" y="5689600"/>
            <a:ext cx="5080000" cy="635000"/>
          </a:xfrm>
          <a:prstGeom prst="rect">
            <a:avLst/>
          </a:prstGeom>
          <a:noFill/>
          <a:ln/>
        </p:spPr>
        <p:txBody>
          <a:bodyPr wrap="square" lIns="0" tIns="0" rIns="0" bIns="0" rtlCol="0" anchor="t"/>
          <a:lstStyle/>
          <a:p>
            <a:pPr marL="0" indent="0" algn="r">
              <a:buNone/>
            </a:pPr>
            <a:r>
              <a:rPr lang="en-US" sz="1400" b="1" dirty="0">
                <a:solidFill>
                  <a:srgbClr val="00ADEF"/>
                </a:solidFill>
                <a:latin typeface="Aptos" pitchFamily="34" charset="0"/>
                <a:ea typeface="Aptos" pitchFamily="34" charset="-122"/>
                <a:cs typeface="Aptos" pitchFamily="34" charset="-120"/>
              </a:rPr>
              <a:t>California advertising: disclose the alteration and provide access to the original.</a:t>
            </a:r>
            <a:endParaRPr lang="en-US" sz="14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14</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2147746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94360" y="279400"/>
            <a:ext cx="3175000" cy="254000"/>
          </a:xfrm>
          <a:prstGeom prst="rect">
            <a:avLst/>
          </a:prstGeom>
          <a:noFill/>
          <a:ln/>
        </p:spPr>
        <p:txBody>
          <a:bodyPr wrap="square" lIns="0" tIns="0" rIns="0" bIns="0" rtlCol="0" anchor="ctr"/>
          <a:lstStyle/>
          <a:p>
            <a:pPr marL="0" indent="0">
              <a:buNone/>
            </a:pPr>
            <a:r>
              <a:rPr lang="en-US" sz="1400" b="1" kern="0" spc="150" dirty="0">
                <a:solidFill>
                  <a:srgbClr val="00ADEF"/>
                </a:solidFill>
                <a:latin typeface="Aptos" pitchFamily="34" charset="0"/>
                <a:ea typeface="Aptos" pitchFamily="34" charset="-122"/>
                <a:cs typeface="Aptos" pitchFamily="34" charset="-120"/>
              </a:rPr>
              <a:t>BUCKET 5</a:t>
            </a:r>
            <a:endParaRPr lang="en-US" sz="1400" dirty="0"/>
          </a:p>
        </p:txBody>
      </p:sp>
      <p:sp>
        <p:nvSpPr>
          <p:cNvPr id="3" name="Text 1"/>
          <p:cNvSpPr/>
          <p:nvPr/>
        </p:nvSpPr>
        <p:spPr>
          <a:xfrm>
            <a:off x="594360" y="558800"/>
            <a:ext cx="7620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Run your sales business</a:t>
            </a:r>
            <a:endParaRPr lang="en-US" sz="3200" dirty="0"/>
          </a:p>
        </p:txBody>
      </p:sp>
      <p:sp>
        <p:nvSpPr>
          <p:cNvPr id="4" name="Text 2"/>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1:00</a:t>
            </a:r>
            <a:endParaRPr lang="en-US" sz="1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6" name="Text 3"/>
          <p:cNvSpPr/>
          <p:nvPr/>
        </p:nvSpPr>
        <p:spPr>
          <a:xfrm>
            <a:off x="475488" y="1353312"/>
            <a:ext cx="2011680" cy="1097280"/>
          </a:xfrm>
          <a:prstGeom prst="rect">
            <a:avLst/>
          </a:prstGeom>
          <a:noFill/>
          <a:ln/>
        </p:spPr>
        <p:txBody>
          <a:bodyPr wrap="square" lIns="0" tIns="0" rIns="0" bIns="0" rtlCol="0" anchor="ctr"/>
          <a:lstStyle/>
          <a:p>
            <a:pPr marL="0" indent="0">
              <a:buNone/>
            </a:pPr>
            <a:r>
              <a:rPr lang="en-US" sz="7800" dirty="0">
                <a:solidFill>
                  <a:srgbClr val="00ADEF"/>
                </a:solidFill>
                <a:latin typeface="Aptos Display" pitchFamily="34" charset="0"/>
                <a:ea typeface="Aptos Display" pitchFamily="34" charset="-122"/>
                <a:cs typeface="Aptos Display" pitchFamily="34" charset="-120"/>
              </a:rPr>
              <a:t>05</a:t>
            </a:r>
            <a:endParaRPr lang="en-US" sz="7800" dirty="0"/>
          </a:p>
        </p:txBody>
      </p:sp>
      <p:sp>
        <p:nvSpPr>
          <p:cNvPr id="7" name="Text 4"/>
          <p:cNvSpPr/>
          <p:nvPr/>
        </p:nvSpPr>
        <p:spPr>
          <a:xfrm>
            <a:off x="658368" y="2834640"/>
            <a:ext cx="2540000" cy="713232"/>
          </a:xfrm>
          <a:prstGeom prst="rect">
            <a:avLst/>
          </a:prstGeom>
          <a:noFill/>
          <a:ln/>
        </p:spPr>
        <p:txBody>
          <a:bodyPr wrap="square" lIns="0" tIns="0" rIns="0" bIns="0" rtlCol="0" anchor="ctr"/>
          <a:lstStyle/>
          <a:p>
            <a:pPr marL="0" indent="0">
              <a:buNone/>
            </a:pPr>
            <a:r>
              <a:rPr lang="en-US" sz="2200" b="1" dirty="0">
                <a:solidFill>
                  <a:srgbClr val="FFFFFF"/>
                </a:solidFill>
                <a:latin typeface="Aptos Display" pitchFamily="34" charset="0"/>
                <a:ea typeface="Aptos Display" pitchFamily="34" charset="-122"/>
                <a:cs typeface="Aptos Display" pitchFamily="34" charset="-120"/>
              </a:rPr>
              <a:t>Schedule. Train.</a:t>
            </a:r>
            <a:endParaRPr lang="en-US" sz="2200" dirty="0"/>
          </a:p>
          <a:p>
            <a:pPr marL="0" indent="0">
              <a:buNone/>
            </a:pPr>
            <a:r>
              <a:rPr lang="en-US" sz="2200" b="1" dirty="0">
                <a:solidFill>
                  <a:srgbClr val="FFFFFF"/>
                </a:solidFill>
                <a:latin typeface="Aptos Display" pitchFamily="34" charset="0"/>
                <a:ea typeface="Aptos Display" pitchFamily="34" charset="-122"/>
                <a:cs typeface="Aptos Display" pitchFamily="34" charset="-120"/>
              </a:rPr>
              <a:t>Publish. Prepare.</a:t>
            </a:r>
            <a:endParaRPr lang="en-US" sz="2200" dirty="0"/>
          </a:p>
        </p:txBody>
      </p:sp>
      <p:sp>
        <p:nvSpPr>
          <p:cNvPr id="8" name="Text 5"/>
          <p:cNvSpPr/>
          <p:nvPr/>
        </p:nvSpPr>
        <p:spPr>
          <a:xfrm>
            <a:off x="667512" y="3904488"/>
            <a:ext cx="2476500" cy="304800"/>
          </a:xfrm>
          <a:prstGeom prst="rect">
            <a:avLst/>
          </a:prstGeom>
          <a:noFill/>
          <a:ln/>
        </p:spPr>
        <p:txBody>
          <a:bodyPr wrap="square" lIns="0" tIns="0" rIns="0" bIns="0" rtlCol="0" anchor="ctr"/>
          <a:lstStyle/>
          <a:p>
            <a:pPr marL="0" indent="0">
              <a:buNone/>
            </a:pPr>
            <a:r>
              <a:rPr lang="en-US" sz="1600" dirty="0">
                <a:solidFill>
                  <a:srgbClr val="C3D1E2"/>
                </a:solidFill>
                <a:latin typeface="Aptos" pitchFamily="34" charset="0"/>
                <a:ea typeface="Aptos" pitchFamily="34" charset="-122"/>
                <a:cs typeface="Aptos" pitchFamily="34" charset="-120"/>
              </a:rPr>
              <a:t>Four tools. One job.</a:t>
            </a:r>
            <a:endParaRPr lang="en-US" sz="1600" dirty="0"/>
          </a:p>
        </p:txBody>
      </p:sp>
      <p:sp>
        <p:nvSpPr>
          <p:cNvPr id="9" name="Shape 6"/>
          <p:cNvSpPr/>
          <p:nvPr/>
        </p:nvSpPr>
        <p:spPr>
          <a:xfrm>
            <a:off x="3273552" y="1353312"/>
            <a:ext cx="0" cy="4361688"/>
          </a:xfrm>
          <a:prstGeom prst="line">
            <a:avLst/>
          </a:prstGeom>
          <a:noFill/>
          <a:ln w="30480">
            <a:solidFill>
              <a:srgbClr val="00ADEF"/>
            </a:solidFill>
            <a:prstDash val="solid"/>
          </a:ln>
        </p:spPr>
        <p:txBody>
          <a:bodyPr/>
          <a:lstStyle/>
          <a:p>
            <a:endParaRPr lang="en-US"/>
          </a:p>
        </p:txBody>
      </p:sp>
      <p:sp>
        <p:nvSpPr>
          <p:cNvPr id="10" name="Shape 7"/>
          <p:cNvSpPr/>
          <p:nvPr/>
        </p:nvSpPr>
        <p:spPr>
          <a:xfrm>
            <a:off x="3822192" y="142646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18753" y="1523025"/>
            <a:ext cx="209215" cy="209215"/>
          </a:xfrm>
          <a:prstGeom prst="rect">
            <a:avLst/>
          </a:prstGeom>
        </p:spPr>
      </p:pic>
      <p:sp>
        <p:nvSpPr>
          <p:cNvPr id="12" name="Text 8"/>
          <p:cNvSpPr/>
          <p:nvPr/>
        </p:nvSpPr>
        <p:spPr>
          <a:xfrm>
            <a:off x="4521200" y="12192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Calendly and Callie</a:t>
            </a:r>
            <a:endParaRPr lang="en-US" sz="2000" dirty="0"/>
          </a:p>
        </p:txBody>
      </p:sp>
      <p:sp>
        <p:nvSpPr>
          <p:cNvPr id="13" name="Text 9"/>
          <p:cNvSpPr/>
          <p:nvPr/>
        </p:nvSpPr>
        <p:spPr>
          <a:xfrm>
            <a:off x="7188200" y="12192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Stop the scheduling ping-pong.</a:t>
            </a:r>
            <a:endParaRPr lang="en-US" sz="1800" dirty="0"/>
          </a:p>
        </p:txBody>
      </p:sp>
      <p:sp>
        <p:nvSpPr>
          <p:cNvPr id="14" name="Text 10"/>
          <p:cNvSpPr/>
          <p:nvPr/>
        </p:nvSpPr>
        <p:spPr>
          <a:xfrm>
            <a:off x="10134600" y="12192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Free scheduler, AI is paid beta</a:t>
            </a:r>
            <a:endParaRPr lang="en-US" sz="1400" dirty="0"/>
          </a:p>
        </p:txBody>
      </p:sp>
      <p:sp>
        <p:nvSpPr>
          <p:cNvPr id="15" name="Shape 11"/>
          <p:cNvSpPr/>
          <p:nvPr/>
        </p:nvSpPr>
        <p:spPr>
          <a:xfrm>
            <a:off x="3877056" y="2203704"/>
            <a:ext cx="7726680" cy="0"/>
          </a:xfrm>
          <a:prstGeom prst="line">
            <a:avLst/>
          </a:prstGeom>
          <a:noFill/>
          <a:ln w="10160">
            <a:solidFill>
              <a:srgbClr val="2A5384"/>
            </a:solidFill>
            <a:prstDash val="solid"/>
          </a:ln>
        </p:spPr>
        <p:txBody>
          <a:bodyPr/>
          <a:lstStyle/>
          <a:p>
            <a:endParaRPr lang="en-US"/>
          </a:p>
        </p:txBody>
      </p:sp>
      <p:sp>
        <p:nvSpPr>
          <p:cNvPr id="16" name="Shape 12"/>
          <p:cNvSpPr/>
          <p:nvPr/>
        </p:nvSpPr>
        <p:spPr>
          <a:xfrm>
            <a:off x="3822192" y="248716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18753" y="2583729"/>
            <a:ext cx="209215" cy="209215"/>
          </a:xfrm>
          <a:prstGeom prst="rect">
            <a:avLst/>
          </a:prstGeom>
        </p:spPr>
      </p:pic>
      <p:sp>
        <p:nvSpPr>
          <p:cNvPr id="18" name="Text 13"/>
          <p:cNvSpPr/>
          <p:nvPr/>
        </p:nvSpPr>
        <p:spPr>
          <a:xfrm>
            <a:off x="4521200" y="22860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Guidde</a:t>
            </a:r>
            <a:endParaRPr lang="en-US" sz="2000" dirty="0"/>
          </a:p>
        </p:txBody>
      </p:sp>
      <p:sp>
        <p:nvSpPr>
          <p:cNvPr id="19" name="Text 14"/>
          <p:cNvSpPr/>
          <p:nvPr/>
        </p:nvSpPr>
        <p:spPr>
          <a:xfrm>
            <a:off x="7188200" y="22860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Show the assistant once.</a:t>
            </a:r>
            <a:endParaRPr lang="en-US" sz="1800" dirty="0"/>
          </a:p>
        </p:txBody>
      </p:sp>
      <p:sp>
        <p:nvSpPr>
          <p:cNvPr id="20" name="Text 15"/>
          <p:cNvSpPr/>
          <p:nvPr/>
        </p:nvSpPr>
        <p:spPr>
          <a:xfrm>
            <a:off x="10134600" y="22860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25 how-to videos</a:t>
            </a:r>
            <a:endParaRPr lang="en-US" sz="1400" dirty="0"/>
          </a:p>
        </p:txBody>
      </p:sp>
      <p:sp>
        <p:nvSpPr>
          <p:cNvPr id="21" name="Shape 16"/>
          <p:cNvSpPr/>
          <p:nvPr/>
        </p:nvSpPr>
        <p:spPr>
          <a:xfrm>
            <a:off x="3877056" y="3264408"/>
            <a:ext cx="7726680" cy="0"/>
          </a:xfrm>
          <a:prstGeom prst="line">
            <a:avLst/>
          </a:prstGeom>
          <a:noFill/>
          <a:ln w="10160">
            <a:solidFill>
              <a:srgbClr val="2A5384"/>
            </a:solidFill>
            <a:prstDash val="solid"/>
          </a:ln>
        </p:spPr>
        <p:txBody>
          <a:bodyPr/>
          <a:lstStyle/>
          <a:p>
            <a:endParaRPr lang="en-US"/>
          </a:p>
        </p:txBody>
      </p:sp>
      <p:sp>
        <p:nvSpPr>
          <p:cNvPr id="22" name="Shape 17"/>
          <p:cNvSpPr/>
          <p:nvPr/>
        </p:nvSpPr>
        <p:spPr>
          <a:xfrm>
            <a:off x="3822192" y="354787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18753" y="3644433"/>
            <a:ext cx="209215" cy="209215"/>
          </a:xfrm>
          <a:prstGeom prst="rect">
            <a:avLst/>
          </a:prstGeom>
        </p:spPr>
      </p:pic>
      <p:sp>
        <p:nvSpPr>
          <p:cNvPr id="24" name="Text 18"/>
          <p:cNvSpPr/>
          <p:nvPr/>
        </p:nvSpPr>
        <p:spPr>
          <a:xfrm>
            <a:off x="4521200" y="33401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Blotato</a:t>
            </a:r>
            <a:endParaRPr lang="en-US" sz="2000" dirty="0"/>
          </a:p>
        </p:txBody>
      </p:sp>
      <p:sp>
        <p:nvSpPr>
          <p:cNvPr id="25" name="Text 19"/>
          <p:cNvSpPr/>
          <p:nvPr/>
        </p:nvSpPr>
        <p:spPr>
          <a:xfrm>
            <a:off x="7188200" y="33401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Publish approved content everywhere.</a:t>
            </a:r>
            <a:endParaRPr lang="en-US" sz="1800" dirty="0"/>
          </a:p>
        </p:txBody>
      </p:sp>
      <p:sp>
        <p:nvSpPr>
          <p:cNvPr id="26" name="Text 20"/>
          <p:cNvSpPr/>
          <p:nvPr/>
        </p:nvSpPr>
        <p:spPr>
          <a:xfrm>
            <a:off x="10134600" y="33401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7-day trial, card required</a:t>
            </a:r>
            <a:endParaRPr lang="en-US" sz="1400" dirty="0"/>
          </a:p>
        </p:txBody>
      </p:sp>
      <p:sp>
        <p:nvSpPr>
          <p:cNvPr id="27" name="Shape 21"/>
          <p:cNvSpPr/>
          <p:nvPr/>
        </p:nvSpPr>
        <p:spPr>
          <a:xfrm>
            <a:off x="3877056" y="4325112"/>
            <a:ext cx="7726680" cy="0"/>
          </a:xfrm>
          <a:prstGeom prst="line">
            <a:avLst/>
          </a:prstGeom>
          <a:noFill/>
          <a:ln w="10160">
            <a:solidFill>
              <a:srgbClr val="2A5384"/>
            </a:solidFill>
            <a:prstDash val="solid"/>
          </a:ln>
        </p:spPr>
        <p:txBody>
          <a:bodyPr/>
          <a:lstStyle/>
          <a:p>
            <a:endParaRPr lang="en-US"/>
          </a:p>
        </p:txBody>
      </p:sp>
      <p:sp>
        <p:nvSpPr>
          <p:cNvPr id="28" name="Shape 22"/>
          <p:cNvSpPr/>
          <p:nvPr/>
        </p:nvSpPr>
        <p:spPr>
          <a:xfrm>
            <a:off x="3822192" y="460857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18753" y="4705137"/>
            <a:ext cx="209215" cy="209215"/>
          </a:xfrm>
          <a:prstGeom prst="rect">
            <a:avLst/>
          </a:prstGeom>
        </p:spPr>
      </p:pic>
      <p:sp>
        <p:nvSpPr>
          <p:cNvPr id="30" name="Text 23"/>
          <p:cNvSpPr/>
          <p:nvPr/>
        </p:nvSpPr>
        <p:spPr>
          <a:xfrm>
            <a:off x="4521200" y="4406900"/>
            <a:ext cx="2540000" cy="812800"/>
          </a:xfrm>
          <a:prstGeom prst="rect">
            <a:avLst/>
          </a:prstGeom>
          <a:noFill/>
          <a:ln/>
        </p:spPr>
        <p:txBody>
          <a:bodyPr wrap="square" lIns="0" tIns="0" rIns="0" bIns="0" rtlCol="0" anchor="ctr"/>
          <a:lstStyle/>
          <a:p>
            <a:pPr marL="0" indent="0">
              <a:buNone/>
            </a:pPr>
            <a:r>
              <a:rPr lang="en-US" sz="2000" b="1" dirty="0">
                <a:solidFill>
                  <a:srgbClr val="FFFFFF"/>
                </a:solidFill>
                <a:uFill>
                  <a:solidFill>
                    <a:srgbClr val="FFFFFF"/>
                  </a:solidFill>
                </a:uFill>
                <a:latin typeface="Aptos Display" pitchFamily="34" charset="0"/>
                <a:ea typeface="Aptos Display" pitchFamily="34" charset="-122"/>
                <a:cs typeface="Aptos Display" pitchFamily="34" charset="-120"/>
              </a:rPr>
              <a:t>Google Forms and Gemini</a:t>
            </a:r>
            <a:endParaRPr lang="en-US" sz="2000" dirty="0"/>
          </a:p>
        </p:txBody>
      </p:sp>
      <p:sp>
        <p:nvSpPr>
          <p:cNvPr id="31" name="Text 24"/>
          <p:cNvSpPr/>
          <p:nvPr/>
        </p:nvSpPr>
        <p:spPr>
          <a:xfrm>
            <a:off x="7188200" y="4406900"/>
            <a:ext cx="2819400" cy="812800"/>
          </a:xfrm>
          <a:prstGeom prst="rect">
            <a:avLst/>
          </a:prstGeom>
          <a:noFill/>
          <a:ln/>
        </p:spPr>
        <p:txBody>
          <a:bodyPr wrap="square" lIns="0" tIns="0" rIns="0" bIns="0" rtlCol="0" anchor="ctr"/>
          <a:lstStyle/>
          <a:p>
            <a:pPr marL="0" indent="0">
              <a:buNone/>
            </a:pPr>
            <a:r>
              <a:rPr lang="en-US" sz="1800" dirty="0">
                <a:solidFill>
                  <a:srgbClr val="F2F6FA"/>
                </a:solidFill>
                <a:latin typeface="Aptos" pitchFamily="34" charset="0"/>
                <a:ea typeface="Aptos" pitchFamily="34" charset="-122"/>
                <a:cs typeface="Aptos" pitchFamily="34" charset="-120"/>
              </a:rPr>
              <a:t>Collect seller details before meeting.</a:t>
            </a:r>
            <a:endParaRPr lang="en-US" sz="1800" dirty="0"/>
          </a:p>
        </p:txBody>
      </p:sp>
      <p:sp>
        <p:nvSpPr>
          <p:cNvPr id="32" name="Text 25"/>
          <p:cNvSpPr/>
          <p:nvPr/>
        </p:nvSpPr>
        <p:spPr>
          <a:xfrm>
            <a:off x="10134600" y="4406900"/>
            <a:ext cx="1473200" cy="812800"/>
          </a:xfrm>
          <a:prstGeom prst="rect">
            <a:avLst/>
          </a:prstGeom>
          <a:noFill/>
          <a:ln/>
        </p:spPr>
        <p:txBody>
          <a:bodyPr wrap="square" lIns="0" tIns="0" rIns="0" bIns="0" rtlCol="0" anchor="ctr"/>
          <a:lstStyle/>
          <a:p>
            <a:pPr marL="0" indent="0" algn="r">
              <a:buNone/>
            </a:pPr>
            <a:r>
              <a:rPr lang="en-US" sz="1400" dirty="0">
                <a:solidFill>
                  <a:srgbClr val="C3D1E2"/>
                </a:solidFill>
                <a:latin typeface="Aptos" pitchFamily="34" charset="0"/>
                <a:ea typeface="Aptos" pitchFamily="34" charset="-122"/>
                <a:cs typeface="Aptos" pitchFamily="34" charset="-120"/>
              </a:rPr>
              <a:t>Forms free, AI needs eligible plan</a:t>
            </a:r>
            <a:endParaRPr lang="en-US" sz="1400" dirty="0"/>
          </a:p>
        </p:txBody>
      </p:sp>
      <p:sp>
        <p:nvSpPr>
          <p:cNvPr id="33"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15</a:t>
            </a:fld>
            <a:endParaRPr lang="en-US" sz="1100"/>
          </a:p>
        </p:txBody>
      </p:sp>
      <p:pic>
        <p:nvPicPr>
          <p:cNvPr id="34" name="Copied Picture 34">
            <a:extLst>
              <a:ext uri="{FF2B5EF4-FFF2-40B4-BE49-F238E27FC236}">
                <a16:creationId xmlns:a16="http://schemas.microsoft.com/office/drawing/2014/main" id="{619C6132-56A6-79FC-589D-5D0D89E54B45}"/>
              </a:ext>
            </a:extLst>
          </p:cNvPr>
          <p:cNvPicPr>
            <a:picLocks noChangeAspect="1"/>
          </p:cNvPicPr>
          <p:nvPr/>
        </p:nvPicPr>
        <p:blipFill>
          <a:blip r:embed="rId8"/>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2636601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Your next client may ask AI</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0:45</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804672" y="1417320"/>
            <a:ext cx="7112000" cy="749808"/>
          </a:xfrm>
          <a:prstGeom prst="roundRect">
            <a:avLst>
              <a:gd name="adj" fmla="val 4878"/>
            </a:avLst>
          </a:prstGeom>
          <a:solidFill>
            <a:srgbClr val="0A2D5E"/>
          </a:solidFill>
          <a:ln w="15240">
            <a:solidFill>
              <a:srgbClr val="00ADEF"/>
            </a:solidFill>
            <a:prstDash val="solid"/>
          </a:ln>
        </p:spPr>
        <p:txBody>
          <a:bodyPr/>
          <a:lstStyle/>
          <a:p>
            <a:endParaRPr lang="en-US"/>
          </a:p>
        </p:txBody>
      </p:sp>
      <p:sp>
        <p:nvSpPr>
          <p:cNvPr id="6" name="Text 3"/>
          <p:cNvSpPr/>
          <p:nvPr/>
        </p:nvSpPr>
        <p:spPr>
          <a:xfrm>
            <a:off x="1115568" y="1600200"/>
            <a:ext cx="6604000" cy="381000"/>
          </a:xfrm>
          <a:prstGeom prst="rect">
            <a:avLst/>
          </a:prstGeom>
          <a:noFill/>
          <a:ln/>
        </p:spPr>
        <p:txBody>
          <a:bodyPr wrap="square" lIns="0" tIns="0" rIns="0" bIns="0" rtlCol="0" anchor="ctr"/>
          <a:lstStyle/>
          <a:p>
            <a:pPr marL="0" indent="0">
              <a:buNone/>
            </a:pPr>
            <a:r>
              <a:rPr lang="en-US" sz="2200" dirty="0">
                <a:solidFill>
                  <a:srgbClr val="FFFFFF"/>
                </a:solidFill>
                <a:latin typeface="Aptos" pitchFamily="34" charset="0"/>
                <a:ea typeface="Aptos" pitchFamily="34" charset="-122"/>
                <a:cs typeface="Aptos" pitchFamily="34" charset="-120"/>
              </a:rPr>
              <a:t>Who is a strong South Bay listing agent?</a:t>
            </a:r>
            <a:endParaRPr lang="en-US" sz="2200" dirty="0"/>
          </a:p>
        </p:txBody>
      </p:sp>
      <p:sp>
        <p:nvSpPr>
          <p:cNvPr id="7" name="Shape 4"/>
          <p:cNvSpPr/>
          <p:nvPr/>
        </p:nvSpPr>
        <p:spPr>
          <a:xfrm>
            <a:off x="1078992" y="2999232"/>
            <a:ext cx="530352" cy="53035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06276" y="3126516"/>
            <a:ext cx="275783" cy="275783"/>
          </a:xfrm>
          <a:prstGeom prst="rect">
            <a:avLst/>
          </a:prstGeom>
        </p:spPr>
      </p:pic>
      <p:sp>
        <p:nvSpPr>
          <p:cNvPr id="9" name="Text 5"/>
          <p:cNvSpPr/>
          <p:nvPr/>
        </p:nvSpPr>
        <p:spPr>
          <a:xfrm>
            <a:off x="304800" y="3657600"/>
            <a:ext cx="2082800" cy="6350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See what AI</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can verify</a:t>
            </a:r>
            <a:endParaRPr lang="en-US" sz="1800" dirty="0"/>
          </a:p>
        </p:txBody>
      </p:sp>
      <p:sp>
        <p:nvSpPr>
          <p:cNvPr id="10" name="Shape 6"/>
          <p:cNvSpPr/>
          <p:nvPr/>
        </p:nvSpPr>
        <p:spPr>
          <a:xfrm>
            <a:off x="4096512" y="2999232"/>
            <a:ext cx="530352" cy="53035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3796" y="3126516"/>
            <a:ext cx="275783" cy="275783"/>
          </a:xfrm>
          <a:prstGeom prst="rect">
            <a:avLst/>
          </a:prstGeom>
        </p:spPr>
      </p:pic>
      <p:sp>
        <p:nvSpPr>
          <p:cNvPr id="12" name="Text 7"/>
          <p:cNvSpPr/>
          <p:nvPr/>
        </p:nvSpPr>
        <p:spPr>
          <a:xfrm>
            <a:off x="3327400" y="3657600"/>
            <a:ext cx="2082800" cy="6350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Fix the public</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facts</a:t>
            </a:r>
            <a:endParaRPr lang="en-US" sz="1800" dirty="0"/>
          </a:p>
        </p:txBody>
      </p:sp>
      <p:sp>
        <p:nvSpPr>
          <p:cNvPr id="13" name="Shape 8"/>
          <p:cNvSpPr/>
          <p:nvPr/>
        </p:nvSpPr>
        <p:spPr>
          <a:xfrm>
            <a:off x="7114032" y="2999232"/>
            <a:ext cx="530352" cy="530352"/>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41316" y="3126516"/>
            <a:ext cx="275783" cy="275783"/>
          </a:xfrm>
          <a:prstGeom prst="rect">
            <a:avLst/>
          </a:prstGeom>
        </p:spPr>
      </p:pic>
      <p:sp>
        <p:nvSpPr>
          <p:cNvPr id="15" name="Text 9"/>
          <p:cNvSpPr/>
          <p:nvPr/>
        </p:nvSpPr>
        <p:spPr>
          <a:xfrm>
            <a:off x="6337300" y="3657600"/>
            <a:ext cx="2082800" cy="635000"/>
          </a:xfrm>
          <a:prstGeom prst="rect">
            <a:avLst/>
          </a:prstGeom>
          <a:noFill/>
          <a:ln/>
        </p:spPr>
        <p:txBody>
          <a:bodyPr wrap="square" lIns="0" tIns="0" rIns="0" bIns="0" rtlCol="0" anchor="t"/>
          <a:lstStyle/>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Publish proof</a:t>
            </a:r>
            <a:endParaRPr lang="en-US" sz="1800" dirty="0"/>
          </a:p>
          <a:p>
            <a:pPr marL="0" indent="0" algn="ctr">
              <a:buNone/>
            </a:pPr>
            <a:r>
              <a:rPr lang="en-US" sz="1800" b="1" dirty="0">
                <a:solidFill>
                  <a:srgbClr val="FFFFFF"/>
                </a:solidFill>
                <a:latin typeface="Aptos Display" pitchFamily="34" charset="0"/>
                <a:ea typeface="Aptos Display" pitchFamily="34" charset="-122"/>
                <a:cs typeface="Aptos Display" pitchFamily="34" charset="-120"/>
              </a:rPr>
              <a:t>and specialties</a:t>
            </a:r>
            <a:endParaRPr lang="en-US" sz="1800" dirty="0"/>
          </a:p>
        </p:txBody>
      </p:sp>
      <p:sp>
        <p:nvSpPr>
          <p:cNvPr id="16" name="Text 10"/>
          <p:cNvSpPr/>
          <p:nvPr/>
        </p:nvSpPr>
        <p:spPr>
          <a:xfrm>
            <a:off x="1270000" y="4699000"/>
            <a:ext cx="9652000" cy="482600"/>
          </a:xfrm>
          <a:prstGeom prst="rect">
            <a:avLst/>
          </a:prstGeom>
          <a:noFill/>
          <a:ln/>
        </p:spPr>
        <p:txBody>
          <a:bodyPr wrap="square" lIns="0" tIns="0" rIns="0" bIns="0" rtlCol="0" anchor="ctr"/>
          <a:lstStyle/>
          <a:p>
            <a:pPr marL="0" indent="0" algn="ctr">
              <a:buNone/>
            </a:pPr>
            <a:r>
              <a:rPr lang="en-US" sz="2600" b="1" dirty="0">
                <a:solidFill>
                  <a:srgbClr val="00ADEF"/>
                </a:solidFill>
                <a:latin typeface="Aptos Display" pitchFamily="34" charset="0"/>
                <a:ea typeface="Aptos Display" pitchFamily="34" charset="-122"/>
                <a:cs typeface="Aptos Display" pitchFamily="34" charset="-120"/>
              </a:rPr>
              <a:t>There is no magic submit button.</a:t>
            </a:r>
            <a:endParaRPr lang="en-US" sz="2600" dirty="0"/>
          </a:p>
        </p:txBody>
      </p:sp>
      <p:sp>
        <p:nvSpPr>
          <p:cNvPr id="17" name="Text 11"/>
          <p:cNvSpPr/>
          <p:nvPr/>
        </p:nvSpPr>
        <p:spPr>
          <a:xfrm>
            <a:off x="889000" y="5257800"/>
            <a:ext cx="10414000" cy="635000"/>
          </a:xfrm>
          <a:prstGeom prst="rect">
            <a:avLst/>
          </a:prstGeom>
          <a:noFill/>
          <a:ln/>
        </p:spPr>
        <p:txBody>
          <a:bodyPr wrap="square" lIns="0" tIns="0" rIns="0" bIns="0" rtlCol="0" anchor="t"/>
          <a:lstStyle/>
          <a:p>
            <a:pPr marL="0" indent="0" algn="ctr">
              <a:buNone/>
            </a:pPr>
            <a:r>
              <a:rPr lang="en-US" sz="1800" dirty="0">
                <a:solidFill>
                  <a:srgbClr val="C3D1E2"/>
                </a:solidFill>
                <a:latin typeface="Aptos" pitchFamily="34" charset="0"/>
                <a:ea typeface="Aptos" pitchFamily="34" charset="-122"/>
                <a:cs typeface="Aptos" pitchFamily="34" charset="-120"/>
              </a:rPr>
              <a:t>Make your site crawlable. Make the facts clear. Give the system something real to cite.</a:t>
            </a:r>
            <a:endParaRPr lang="en-US" sz="18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16</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7"/>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4241925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Five rules before you click</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1:00</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1130300" y="1498600"/>
            <a:ext cx="786384" cy="786384"/>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19530" y="1686560"/>
            <a:ext cx="408920" cy="408920"/>
          </a:xfrm>
          <a:prstGeom prst="rect">
            <a:avLst/>
          </a:prstGeom>
        </p:spPr>
      </p:pic>
      <p:sp>
        <p:nvSpPr>
          <p:cNvPr id="7" name="Text 3"/>
          <p:cNvSpPr/>
          <p:nvPr/>
        </p:nvSpPr>
        <p:spPr>
          <a:xfrm>
            <a:off x="431800" y="2540000"/>
            <a:ext cx="2184400" cy="381000"/>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pitchFamily="34" charset="0"/>
                <a:ea typeface="Aptos Display" pitchFamily="34" charset="-122"/>
                <a:cs typeface="Aptos Display" pitchFamily="34" charset="-120"/>
              </a:rPr>
              <a:t>Client data</a:t>
            </a:r>
            <a:endParaRPr lang="en-US" sz="2000" dirty="0"/>
          </a:p>
        </p:txBody>
      </p:sp>
      <p:sp>
        <p:nvSpPr>
          <p:cNvPr id="8" name="Text 4"/>
          <p:cNvSpPr/>
          <p:nvPr/>
        </p:nvSpPr>
        <p:spPr>
          <a:xfrm>
            <a:off x="431800" y="3048000"/>
            <a:ext cx="2184400" cy="1397000"/>
          </a:xfrm>
          <a:prstGeom prst="rect">
            <a:avLst/>
          </a:prstGeom>
          <a:noFill/>
          <a:ln/>
        </p:spPr>
        <p:txBody>
          <a:bodyPr wrap="square" lIns="0" tIns="0" rIns="0" bIns="0" rtlCol="0" anchor="t"/>
          <a:lstStyle/>
          <a:p>
            <a:pPr marL="0" indent="0" algn="ctr">
              <a:buNone/>
            </a:pPr>
            <a:r>
              <a:rPr lang="en-US" sz="1700" dirty="0">
                <a:solidFill>
                  <a:srgbClr val="F2F6FA"/>
                </a:solidFill>
                <a:latin typeface="Aptos" pitchFamily="34" charset="0"/>
                <a:ea typeface="Aptos" pitchFamily="34" charset="-122"/>
                <a:cs typeface="Aptos" pitchFamily="34" charset="-120"/>
              </a:rPr>
              <a:t>If you would not forward it, do not upload it.</a:t>
            </a:r>
            <a:endParaRPr lang="en-US" sz="1700" dirty="0"/>
          </a:p>
        </p:txBody>
      </p:sp>
      <p:sp>
        <p:nvSpPr>
          <p:cNvPr id="9" name="Shape 5"/>
          <p:cNvSpPr/>
          <p:nvPr/>
        </p:nvSpPr>
        <p:spPr>
          <a:xfrm>
            <a:off x="3416300" y="1498600"/>
            <a:ext cx="786384" cy="786384"/>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05530" y="1686560"/>
            <a:ext cx="408920" cy="408920"/>
          </a:xfrm>
          <a:prstGeom prst="rect">
            <a:avLst/>
          </a:prstGeom>
        </p:spPr>
      </p:pic>
      <p:sp>
        <p:nvSpPr>
          <p:cNvPr id="11" name="Text 6"/>
          <p:cNvSpPr/>
          <p:nvPr/>
        </p:nvSpPr>
        <p:spPr>
          <a:xfrm>
            <a:off x="2717800" y="2540000"/>
            <a:ext cx="2184400" cy="381000"/>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pitchFamily="34" charset="0"/>
                <a:ea typeface="Aptos Display" pitchFamily="34" charset="-122"/>
                <a:cs typeface="Aptos Display" pitchFamily="34" charset="-120"/>
              </a:rPr>
              <a:t>Fair housing</a:t>
            </a:r>
            <a:endParaRPr lang="en-US" sz="2000" dirty="0"/>
          </a:p>
        </p:txBody>
      </p:sp>
      <p:sp>
        <p:nvSpPr>
          <p:cNvPr id="12" name="Text 7"/>
          <p:cNvSpPr/>
          <p:nvPr/>
        </p:nvSpPr>
        <p:spPr>
          <a:xfrm>
            <a:off x="2717800" y="3048000"/>
            <a:ext cx="2184400" cy="1397000"/>
          </a:xfrm>
          <a:prstGeom prst="rect">
            <a:avLst/>
          </a:prstGeom>
          <a:noFill/>
          <a:ln/>
        </p:spPr>
        <p:txBody>
          <a:bodyPr wrap="square" lIns="0" tIns="0" rIns="0" bIns="0" rtlCol="0" anchor="t"/>
          <a:lstStyle/>
          <a:p>
            <a:pPr marL="0" indent="0" algn="ctr">
              <a:buNone/>
            </a:pPr>
            <a:r>
              <a:rPr lang="en-US" sz="1700" dirty="0">
                <a:solidFill>
                  <a:srgbClr val="F2F6FA"/>
                </a:solidFill>
                <a:latin typeface="Aptos" pitchFamily="34" charset="0"/>
                <a:ea typeface="Aptos" pitchFamily="34" charset="-122"/>
                <a:cs typeface="Aptos" pitchFamily="34" charset="-120"/>
              </a:rPr>
              <a:t>AI gets no pass. You own the output.</a:t>
            </a:r>
            <a:endParaRPr lang="en-US" sz="1700" dirty="0"/>
          </a:p>
        </p:txBody>
      </p:sp>
      <p:sp>
        <p:nvSpPr>
          <p:cNvPr id="13" name="Shape 8"/>
          <p:cNvSpPr/>
          <p:nvPr/>
        </p:nvSpPr>
        <p:spPr>
          <a:xfrm>
            <a:off x="5702300" y="1498600"/>
            <a:ext cx="786384" cy="786384"/>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91530" y="1686560"/>
            <a:ext cx="408920" cy="408920"/>
          </a:xfrm>
          <a:prstGeom prst="rect">
            <a:avLst/>
          </a:prstGeom>
        </p:spPr>
      </p:pic>
      <p:sp>
        <p:nvSpPr>
          <p:cNvPr id="15" name="Text 9"/>
          <p:cNvSpPr/>
          <p:nvPr/>
        </p:nvSpPr>
        <p:spPr>
          <a:xfrm>
            <a:off x="5003800" y="2540000"/>
            <a:ext cx="2184400" cy="381000"/>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pitchFamily="34" charset="0"/>
                <a:ea typeface="Aptos Display" pitchFamily="34" charset="-122"/>
                <a:cs typeface="Aptos Display" pitchFamily="34" charset="-120"/>
              </a:rPr>
              <a:t>Accuracy</a:t>
            </a:r>
            <a:endParaRPr lang="en-US" sz="2000" dirty="0"/>
          </a:p>
        </p:txBody>
      </p:sp>
      <p:sp>
        <p:nvSpPr>
          <p:cNvPr id="16" name="Text 10"/>
          <p:cNvSpPr/>
          <p:nvPr/>
        </p:nvSpPr>
        <p:spPr>
          <a:xfrm>
            <a:off x="5003800" y="3048000"/>
            <a:ext cx="2184400" cy="1397000"/>
          </a:xfrm>
          <a:prstGeom prst="rect">
            <a:avLst/>
          </a:prstGeom>
          <a:noFill/>
          <a:ln/>
        </p:spPr>
        <p:txBody>
          <a:bodyPr wrap="square" lIns="0" tIns="0" rIns="0" bIns="0" rtlCol="0" anchor="t"/>
          <a:lstStyle/>
          <a:p>
            <a:pPr marL="0" indent="0" algn="ctr">
              <a:buNone/>
            </a:pPr>
            <a:r>
              <a:rPr lang="en-US" sz="1700" dirty="0">
                <a:solidFill>
                  <a:srgbClr val="F2F6FA"/>
                </a:solidFill>
                <a:latin typeface="Aptos" pitchFamily="34" charset="0"/>
                <a:ea typeface="Aptos" pitchFamily="34" charset="-122"/>
                <a:cs typeface="Aptos" pitchFamily="34" charset="-120"/>
              </a:rPr>
              <a:t>Cite it. Open it.</a:t>
            </a:r>
            <a:br>
              <a:rPr lang="en-US" sz="1700" dirty="0">
                <a:solidFill>
                  <a:srgbClr val="F2F6FA"/>
                </a:solidFill>
                <a:latin typeface="Aptos" pitchFamily="34" charset="0"/>
                <a:ea typeface="Aptos" pitchFamily="34" charset="-122"/>
                <a:cs typeface="Aptos" pitchFamily="34" charset="-120"/>
              </a:rPr>
            </a:br>
            <a:r>
              <a:rPr lang="en-US" sz="1700" dirty="0">
                <a:solidFill>
                  <a:srgbClr val="F2F6FA"/>
                </a:solidFill>
                <a:latin typeface="Aptos" pitchFamily="34" charset="0"/>
                <a:ea typeface="Aptos" pitchFamily="34" charset="-122"/>
                <a:cs typeface="Aptos" pitchFamily="34" charset="-120"/>
              </a:rPr>
              <a:t>Check it.</a:t>
            </a:r>
            <a:endParaRPr lang="en-US" sz="1700" dirty="0"/>
          </a:p>
        </p:txBody>
      </p:sp>
      <p:sp>
        <p:nvSpPr>
          <p:cNvPr id="17" name="Shape 11"/>
          <p:cNvSpPr/>
          <p:nvPr/>
        </p:nvSpPr>
        <p:spPr>
          <a:xfrm>
            <a:off x="7988300" y="1498600"/>
            <a:ext cx="786384" cy="786384"/>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77530" y="1686560"/>
            <a:ext cx="408920" cy="408920"/>
          </a:xfrm>
          <a:prstGeom prst="rect">
            <a:avLst/>
          </a:prstGeom>
        </p:spPr>
      </p:pic>
      <p:sp>
        <p:nvSpPr>
          <p:cNvPr id="19" name="Text 12"/>
          <p:cNvSpPr/>
          <p:nvPr/>
        </p:nvSpPr>
        <p:spPr>
          <a:xfrm>
            <a:off x="7289800" y="2540000"/>
            <a:ext cx="2184400" cy="381000"/>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pitchFamily="34" charset="0"/>
                <a:ea typeface="Aptos Display" pitchFamily="34" charset="-122"/>
                <a:cs typeface="Aptos Display" pitchFamily="34" charset="-120"/>
              </a:rPr>
              <a:t>Altered images</a:t>
            </a:r>
            <a:endParaRPr lang="en-US" sz="2000" dirty="0"/>
          </a:p>
        </p:txBody>
      </p:sp>
      <p:sp>
        <p:nvSpPr>
          <p:cNvPr id="20" name="Text 13"/>
          <p:cNvSpPr/>
          <p:nvPr/>
        </p:nvSpPr>
        <p:spPr>
          <a:xfrm>
            <a:off x="7289800" y="3048000"/>
            <a:ext cx="2184400" cy="1397000"/>
          </a:xfrm>
          <a:prstGeom prst="rect">
            <a:avLst/>
          </a:prstGeom>
          <a:noFill/>
          <a:ln/>
        </p:spPr>
        <p:txBody>
          <a:bodyPr wrap="square" lIns="0" tIns="0" rIns="0" bIns="0" rtlCol="0" anchor="t"/>
          <a:lstStyle/>
          <a:p>
            <a:pPr marL="0" indent="0" algn="ctr">
              <a:buNone/>
            </a:pPr>
            <a:r>
              <a:rPr lang="en-US" sz="1700" dirty="0">
                <a:solidFill>
                  <a:srgbClr val="F2F6FA"/>
                </a:solidFill>
                <a:latin typeface="Aptos" pitchFamily="34" charset="0"/>
                <a:ea typeface="Aptos" pitchFamily="34" charset="-122"/>
                <a:cs typeface="Aptos" pitchFamily="34" charset="-120"/>
              </a:rPr>
              <a:t>Disclose the change. Link the original.</a:t>
            </a:r>
            <a:endParaRPr lang="en-US" sz="1700" dirty="0"/>
          </a:p>
        </p:txBody>
      </p:sp>
      <p:sp>
        <p:nvSpPr>
          <p:cNvPr id="21" name="Shape 14"/>
          <p:cNvSpPr/>
          <p:nvPr/>
        </p:nvSpPr>
        <p:spPr>
          <a:xfrm>
            <a:off x="10274300" y="1498600"/>
            <a:ext cx="786384" cy="786384"/>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63530" y="1686560"/>
            <a:ext cx="408920" cy="408920"/>
          </a:xfrm>
          <a:prstGeom prst="rect">
            <a:avLst/>
          </a:prstGeom>
        </p:spPr>
      </p:pic>
      <p:sp>
        <p:nvSpPr>
          <p:cNvPr id="23" name="Text 15"/>
          <p:cNvSpPr/>
          <p:nvPr/>
        </p:nvSpPr>
        <p:spPr>
          <a:xfrm>
            <a:off x="9575800" y="2540000"/>
            <a:ext cx="2184400" cy="381000"/>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pitchFamily="34" charset="0"/>
                <a:ea typeface="Aptos Display" pitchFamily="34" charset="-122"/>
                <a:cs typeface="Aptos Display" pitchFamily="34" charset="-120"/>
              </a:rPr>
              <a:t>Recording</a:t>
            </a:r>
            <a:endParaRPr lang="en-US" sz="2000" dirty="0"/>
          </a:p>
        </p:txBody>
      </p:sp>
      <p:sp>
        <p:nvSpPr>
          <p:cNvPr id="24" name="Text 16"/>
          <p:cNvSpPr/>
          <p:nvPr/>
        </p:nvSpPr>
        <p:spPr>
          <a:xfrm>
            <a:off x="9575800" y="3048000"/>
            <a:ext cx="2184400" cy="1397000"/>
          </a:xfrm>
          <a:prstGeom prst="rect">
            <a:avLst/>
          </a:prstGeom>
          <a:noFill/>
          <a:ln/>
        </p:spPr>
        <p:txBody>
          <a:bodyPr wrap="square" lIns="0" tIns="0" rIns="0" bIns="0" rtlCol="0" anchor="t"/>
          <a:lstStyle/>
          <a:p>
            <a:pPr marL="0" indent="0" algn="ctr">
              <a:buNone/>
            </a:pPr>
            <a:r>
              <a:rPr lang="en-US" sz="1700" dirty="0">
                <a:solidFill>
                  <a:srgbClr val="F2F6FA"/>
                </a:solidFill>
                <a:latin typeface="Aptos" pitchFamily="34" charset="0"/>
                <a:ea typeface="Aptos" pitchFamily="34" charset="-122"/>
                <a:cs typeface="Aptos" pitchFamily="34" charset="-120"/>
              </a:rPr>
              <a:t>California means clear consent.</a:t>
            </a:r>
            <a:endParaRPr lang="en-US" sz="1700" dirty="0"/>
          </a:p>
        </p:txBody>
      </p:sp>
      <p:sp>
        <p:nvSpPr>
          <p:cNvPr id="25" name="Shape 17"/>
          <p:cNvSpPr/>
          <p:nvPr/>
        </p:nvSpPr>
        <p:spPr>
          <a:xfrm>
            <a:off x="1097280" y="4597400"/>
            <a:ext cx="10104120" cy="0"/>
          </a:xfrm>
          <a:prstGeom prst="line">
            <a:avLst/>
          </a:prstGeom>
          <a:noFill/>
          <a:ln w="17780">
            <a:solidFill>
              <a:srgbClr val="2A5384"/>
            </a:solidFill>
            <a:prstDash val="solid"/>
          </a:ln>
        </p:spPr>
        <p:txBody>
          <a:bodyPr/>
          <a:lstStyle/>
          <a:p>
            <a:endParaRPr lang="en-US"/>
          </a:p>
        </p:txBody>
      </p:sp>
      <p:sp>
        <p:nvSpPr>
          <p:cNvPr id="26" name="Text 18"/>
          <p:cNvSpPr/>
          <p:nvPr/>
        </p:nvSpPr>
        <p:spPr>
          <a:xfrm>
            <a:off x="762000" y="4876800"/>
            <a:ext cx="10668000" cy="533400"/>
          </a:xfrm>
          <a:prstGeom prst="rect">
            <a:avLst/>
          </a:prstGeom>
          <a:noFill/>
          <a:ln/>
        </p:spPr>
        <p:txBody>
          <a:bodyPr wrap="square" lIns="0" tIns="0" rIns="0" bIns="0" rtlCol="0" anchor="ctr"/>
          <a:lstStyle/>
          <a:p>
            <a:pPr marL="0" indent="0" algn="ctr">
              <a:buNone/>
            </a:pPr>
            <a:r>
              <a:rPr lang="en-US" sz="2600" b="1" dirty="0">
                <a:solidFill>
                  <a:srgbClr val="FFFFFF"/>
                </a:solidFill>
                <a:latin typeface="Aptos Display" pitchFamily="34" charset="0"/>
                <a:ea typeface="Aptos Display" pitchFamily="34" charset="-122"/>
                <a:cs typeface="Aptos Display" pitchFamily="34" charset="-120"/>
              </a:rPr>
              <a:t>AI is a support tool. Licensed judgment stays human.</a:t>
            </a:r>
            <a:endParaRPr lang="en-US" sz="2600" dirty="0"/>
          </a:p>
        </p:txBody>
      </p:sp>
      <p:sp>
        <p:nvSpPr>
          <p:cNvPr id="27" name="Text 19"/>
          <p:cNvSpPr/>
          <p:nvPr/>
        </p:nvSpPr>
        <p:spPr>
          <a:xfrm>
            <a:off x="762000" y="5486400"/>
            <a:ext cx="10668000" cy="558800"/>
          </a:xfrm>
          <a:prstGeom prst="rect">
            <a:avLst/>
          </a:prstGeom>
          <a:noFill/>
          <a:ln/>
        </p:spPr>
        <p:txBody>
          <a:bodyPr wrap="square" lIns="0" tIns="0" rIns="0" bIns="0" rtlCol="0" anchor="t"/>
          <a:lstStyle/>
          <a:p>
            <a:pPr marL="0" indent="0" algn="ctr">
              <a:buNone/>
            </a:pPr>
            <a:r>
              <a:rPr lang="en-US" sz="1600" dirty="0">
                <a:solidFill>
                  <a:srgbClr val="C3D1E2"/>
                </a:solidFill>
                <a:latin typeface="Aptos" pitchFamily="34" charset="0"/>
                <a:ea typeface="Aptos" pitchFamily="34" charset="-122"/>
                <a:cs typeface="Aptos" pitchFamily="34" charset="-120"/>
              </a:rPr>
              <a:t>Practical guidance, not legal advice. Follow your broker policy and call C.A.R. Legal when needed.</a:t>
            </a:r>
            <a:endParaRPr lang="en-US" sz="1600" dirty="0"/>
          </a:p>
        </p:txBody>
      </p:sp>
      <p:sp>
        <p:nvSpPr>
          <p:cNvPr id="28"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17</a:t>
            </a:fld>
            <a:endParaRPr lang="en-US" sz="1100"/>
          </a:p>
        </p:txBody>
      </p:sp>
      <p:pic>
        <p:nvPicPr>
          <p:cNvPr id="29" name="Copied Picture 29">
            <a:extLst>
              <a:ext uri="{FF2B5EF4-FFF2-40B4-BE49-F238E27FC236}">
                <a16:creationId xmlns:a16="http://schemas.microsoft.com/office/drawing/2014/main" id="{619C6132-56A6-79FC-589D-5D0D89E54B45}"/>
              </a:ext>
            </a:extLst>
          </p:cNvPr>
          <p:cNvPicPr>
            <a:picLocks noChangeAspect="1"/>
          </p:cNvPicPr>
          <p:nvPr/>
        </p:nvPicPr>
        <p:blipFill>
          <a:blip r:embed="rId9"/>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279340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Pick one tonight</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0:45</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1005840" y="1536192"/>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2401" y="1632753"/>
            <a:ext cx="209215" cy="209215"/>
          </a:xfrm>
          <a:prstGeom prst="rect">
            <a:avLst/>
          </a:prstGeom>
        </p:spPr>
      </p:pic>
      <p:sp>
        <p:nvSpPr>
          <p:cNvPr id="7" name="Text 3"/>
          <p:cNvSpPr/>
          <p:nvPr/>
        </p:nvSpPr>
        <p:spPr>
          <a:xfrm>
            <a:off x="1574800" y="1549400"/>
            <a:ext cx="13462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Email</a:t>
            </a:r>
            <a:endParaRPr lang="en-US" sz="2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2656" y="1609344"/>
            <a:ext cx="201168" cy="201168"/>
          </a:xfrm>
          <a:prstGeom prst="rect">
            <a:avLst/>
          </a:prstGeom>
        </p:spPr>
      </p:pic>
      <p:sp>
        <p:nvSpPr>
          <p:cNvPr id="9" name="Text 4"/>
          <p:cNvSpPr/>
          <p:nvPr/>
        </p:nvSpPr>
        <p:spPr>
          <a:xfrm>
            <a:off x="3327400" y="1536700"/>
            <a:ext cx="3302000" cy="406400"/>
          </a:xfrm>
          <a:prstGeom prst="rect">
            <a:avLst/>
          </a:prstGeom>
          <a:noFill/>
          <a:ln/>
        </p:spPr>
        <p:txBody>
          <a:bodyPr wrap="square" lIns="0" tIns="0" rIns="0" bIns="0" rtlCol="0" anchor="ctr"/>
          <a:lstStyle/>
          <a:p>
            <a:pPr marL="0" indent="0">
              <a:buNone/>
            </a:pPr>
            <a:r>
              <a:rPr lang="en-US" sz="2200" b="1" dirty="0">
                <a:solidFill>
                  <a:srgbClr val="00ADEF"/>
                </a:solidFill>
                <a:latin typeface="Aptos Display" pitchFamily="34" charset="0"/>
                <a:ea typeface="Aptos Display" pitchFamily="34" charset="-122"/>
                <a:cs typeface="Aptos Display" pitchFamily="34" charset="-120"/>
              </a:rPr>
              <a:t>Connected Gmail</a:t>
            </a:r>
            <a:endParaRPr lang="en-US" sz="2200" dirty="0"/>
          </a:p>
        </p:txBody>
      </p:sp>
      <p:sp>
        <p:nvSpPr>
          <p:cNvPr id="10" name="Shape 5"/>
          <p:cNvSpPr/>
          <p:nvPr/>
        </p:nvSpPr>
        <p:spPr>
          <a:xfrm>
            <a:off x="1005840" y="2286000"/>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2401" y="2382561"/>
            <a:ext cx="209215" cy="209215"/>
          </a:xfrm>
          <a:prstGeom prst="rect">
            <a:avLst/>
          </a:prstGeom>
        </p:spPr>
      </p:pic>
      <p:sp>
        <p:nvSpPr>
          <p:cNvPr id="12" name="Text 6"/>
          <p:cNvSpPr/>
          <p:nvPr/>
        </p:nvSpPr>
        <p:spPr>
          <a:xfrm>
            <a:off x="1574800" y="2298700"/>
            <a:ext cx="13462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PDFs</a:t>
            </a:r>
            <a:endParaRPr lang="en-US" sz="20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2656" y="2359152"/>
            <a:ext cx="201168" cy="201168"/>
          </a:xfrm>
          <a:prstGeom prst="rect">
            <a:avLst/>
          </a:prstGeom>
        </p:spPr>
      </p:pic>
      <p:sp>
        <p:nvSpPr>
          <p:cNvPr id="14" name="Text 7"/>
          <p:cNvSpPr/>
          <p:nvPr/>
        </p:nvSpPr>
        <p:spPr>
          <a:xfrm>
            <a:off x="3327400" y="2286000"/>
            <a:ext cx="3302000" cy="406400"/>
          </a:xfrm>
          <a:prstGeom prst="rect">
            <a:avLst/>
          </a:prstGeom>
          <a:noFill/>
          <a:ln/>
        </p:spPr>
        <p:txBody>
          <a:bodyPr wrap="square" lIns="0" tIns="0" rIns="0" bIns="0" rtlCol="0" anchor="ctr"/>
          <a:lstStyle/>
          <a:p>
            <a:pPr marL="0" indent="0">
              <a:buNone/>
            </a:pPr>
            <a:r>
              <a:rPr lang="en-US" sz="2200" b="1" dirty="0">
                <a:solidFill>
                  <a:srgbClr val="00ADEF"/>
                </a:solidFill>
                <a:latin typeface="Aptos Display" pitchFamily="34" charset="0"/>
                <a:ea typeface="Aptos Display" pitchFamily="34" charset="-122"/>
                <a:cs typeface="Aptos Display" pitchFamily="34" charset="-120"/>
              </a:rPr>
              <a:t>PDFgear</a:t>
            </a:r>
            <a:endParaRPr lang="en-US" sz="2200" dirty="0"/>
          </a:p>
        </p:txBody>
      </p:sp>
      <p:sp>
        <p:nvSpPr>
          <p:cNvPr id="15" name="Shape 8"/>
          <p:cNvSpPr/>
          <p:nvPr/>
        </p:nvSpPr>
        <p:spPr>
          <a:xfrm>
            <a:off x="1005840" y="3035808"/>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16" name="Image 5"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2401" y="3132369"/>
            <a:ext cx="209215" cy="209215"/>
          </a:xfrm>
          <a:prstGeom prst="rect">
            <a:avLst/>
          </a:prstGeom>
        </p:spPr>
      </p:pic>
      <p:sp>
        <p:nvSpPr>
          <p:cNvPr id="17" name="Text 9"/>
          <p:cNvSpPr/>
          <p:nvPr/>
        </p:nvSpPr>
        <p:spPr>
          <a:xfrm>
            <a:off x="1574800" y="3048000"/>
            <a:ext cx="13462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Practice</a:t>
            </a:r>
            <a:endParaRPr lang="en-US" sz="20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2656" y="3108960"/>
            <a:ext cx="201168" cy="201168"/>
          </a:xfrm>
          <a:prstGeom prst="rect">
            <a:avLst/>
          </a:prstGeom>
        </p:spPr>
      </p:pic>
      <p:sp>
        <p:nvSpPr>
          <p:cNvPr id="19" name="Text 10"/>
          <p:cNvSpPr/>
          <p:nvPr/>
        </p:nvSpPr>
        <p:spPr>
          <a:xfrm>
            <a:off x="3327400" y="3035300"/>
            <a:ext cx="3302000" cy="406400"/>
          </a:xfrm>
          <a:prstGeom prst="rect">
            <a:avLst/>
          </a:prstGeom>
          <a:noFill/>
          <a:ln/>
        </p:spPr>
        <p:txBody>
          <a:bodyPr wrap="square" lIns="0" tIns="0" rIns="0" bIns="0" rtlCol="0" anchor="ctr"/>
          <a:lstStyle/>
          <a:p>
            <a:pPr marL="0" indent="0">
              <a:buNone/>
            </a:pPr>
            <a:r>
              <a:rPr lang="en-US" sz="2200" b="1" dirty="0">
                <a:solidFill>
                  <a:srgbClr val="00ADEF"/>
                </a:solidFill>
                <a:latin typeface="Aptos Display" pitchFamily="34" charset="0"/>
                <a:ea typeface="Aptos Display" pitchFamily="34" charset="-122"/>
                <a:cs typeface="Aptos Display" pitchFamily="34" charset="-120"/>
              </a:rPr>
              <a:t>ChatGPT Voice</a:t>
            </a:r>
            <a:endParaRPr lang="en-US" sz="2200" dirty="0"/>
          </a:p>
        </p:txBody>
      </p:sp>
      <p:sp>
        <p:nvSpPr>
          <p:cNvPr id="20" name="Shape 11"/>
          <p:cNvSpPr/>
          <p:nvPr/>
        </p:nvSpPr>
        <p:spPr>
          <a:xfrm>
            <a:off x="1005840" y="3785616"/>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1"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2401" y="3882177"/>
            <a:ext cx="209215" cy="209215"/>
          </a:xfrm>
          <a:prstGeom prst="rect">
            <a:avLst/>
          </a:prstGeom>
        </p:spPr>
      </p:pic>
      <p:sp>
        <p:nvSpPr>
          <p:cNvPr id="22" name="Text 12"/>
          <p:cNvSpPr/>
          <p:nvPr/>
        </p:nvSpPr>
        <p:spPr>
          <a:xfrm>
            <a:off x="1574800" y="3797300"/>
            <a:ext cx="13462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Learn</a:t>
            </a:r>
            <a:endParaRPr lang="en-US" sz="2000" dirty="0"/>
          </a:p>
        </p:txBody>
      </p:sp>
      <p:pic>
        <p:nvPicPr>
          <p:cNvPr id="23" name="Image 8"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2656" y="3858768"/>
            <a:ext cx="201168" cy="201168"/>
          </a:xfrm>
          <a:prstGeom prst="rect">
            <a:avLst/>
          </a:prstGeom>
        </p:spPr>
      </p:pic>
      <p:sp>
        <p:nvSpPr>
          <p:cNvPr id="24" name="Text 13"/>
          <p:cNvSpPr/>
          <p:nvPr/>
        </p:nvSpPr>
        <p:spPr>
          <a:xfrm>
            <a:off x="3327400" y="3784600"/>
            <a:ext cx="3302000" cy="406400"/>
          </a:xfrm>
          <a:prstGeom prst="rect">
            <a:avLst/>
          </a:prstGeom>
          <a:noFill/>
          <a:ln/>
        </p:spPr>
        <p:txBody>
          <a:bodyPr wrap="square" lIns="0" tIns="0" rIns="0" bIns="0" rtlCol="0" anchor="ctr"/>
          <a:lstStyle/>
          <a:p>
            <a:pPr marL="0" indent="0">
              <a:buNone/>
            </a:pPr>
            <a:r>
              <a:rPr lang="en-US" sz="2200" b="1" dirty="0">
                <a:solidFill>
                  <a:srgbClr val="00ADEF"/>
                </a:solidFill>
                <a:latin typeface="Aptos Display" pitchFamily="34" charset="0"/>
                <a:ea typeface="Aptos Display" pitchFamily="34" charset="-122"/>
                <a:cs typeface="Aptos Display" pitchFamily="34" charset="-120"/>
              </a:rPr>
              <a:t>Gemini Notebook</a:t>
            </a:r>
            <a:endParaRPr lang="en-US" sz="2200" dirty="0"/>
          </a:p>
        </p:txBody>
      </p:sp>
      <p:sp>
        <p:nvSpPr>
          <p:cNvPr id="25" name="Shape 14"/>
          <p:cNvSpPr/>
          <p:nvPr/>
        </p:nvSpPr>
        <p:spPr>
          <a:xfrm>
            <a:off x="1005840" y="4535424"/>
            <a:ext cx="402336" cy="402336"/>
          </a:xfrm>
          <a:prstGeom prst="ellipse">
            <a:avLst/>
          </a:prstGeom>
          <a:solidFill>
            <a:srgbClr val="0A2D5E">
              <a:alpha val="88000"/>
            </a:srgbClr>
          </a:solidFill>
          <a:ln w="15240">
            <a:solidFill>
              <a:srgbClr val="00ADEF"/>
            </a:solidFill>
            <a:prstDash val="solid"/>
          </a:ln>
        </p:spPr>
        <p:txBody>
          <a:bodyPr/>
          <a:lstStyle/>
          <a:p>
            <a:endParaRPr lang="en-US"/>
          </a:p>
        </p:txBody>
      </p:sp>
      <p:pic>
        <p:nvPicPr>
          <p:cNvPr id="26" name="Image 9"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2401" y="4631985"/>
            <a:ext cx="209215" cy="209215"/>
          </a:xfrm>
          <a:prstGeom prst="rect">
            <a:avLst/>
          </a:prstGeom>
        </p:spPr>
      </p:pic>
      <p:sp>
        <p:nvSpPr>
          <p:cNvPr id="27" name="Text 15"/>
          <p:cNvSpPr/>
          <p:nvPr/>
        </p:nvSpPr>
        <p:spPr>
          <a:xfrm>
            <a:off x="1574800" y="4546600"/>
            <a:ext cx="1346200" cy="38100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Proof</a:t>
            </a:r>
            <a:endParaRPr lang="en-US" sz="2000" dirty="0"/>
          </a:p>
        </p:txBody>
      </p:sp>
      <p:pic>
        <p:nvPicPr>
          <p:cNvPr id="28" name="Image 10"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2656" y="4608576"/>
            <a:ext cx="201168" cy="201168"/>
          </a:xfrm>
          <a:prstGeom prst="rect">
            <a:avLst/>
          </a:prstGeom>
        </p:spPr>
      </p:pic>
      <p:sp>
        <p:nvSpPr>
          <p:cNvPr id="29" name="Text 16"/>
          <p:cNvSpPr/>
          <p:nvPr/>
        </p:nvSpPr>
        <p:spPr>
          <a:xfrm>
            <a:off x="3327400" y="4533900"/>
            <a:ext cx="3302000" cy="406400"/>
          </a:xfrm>
          <a:prstGeom prst="rect">
            <a:avLst/>
          </a:prstGeom>
          <a:noFill/>
          <a:ln/>
        </p:spPr>
        <p:txBody>
          <a:bodyPr wrap="square" lIns="0" tIns="0" rIns="0" bIns="0" rtlCol="0" anchor="ctr"/>
          <a:lstStyle/>
          <a:p>
            <a:pPr marL="0" indent="0">
              <a:buNone/>
            </a:pPr>
            <a:r>
              <a:rPr lang="en-US" sz="2200" b="1" dirty="0">
                <a:solidFill>
                  <a:srgbClr val="00ADEF"/>
                </a:solidFill>
                <a:latin typeface="Aptos Display" pitchFamily="34" charset="0"/>
                <a:ea typeface="Aptos Display" pitchFamily="34" charset="-122"/>
                <a:cs typeface="Aptos Display" pitchFamily="34" charset="-120"/>
              </a:rPr>
              <a:t>Atlas</a:t>
            </a:r>
            <a:endParaRPr lang="en-US" sz="2200" dirty="0"/>
          </a:p>
        </p:txBody>
      </p:sp>
      <p:sp>
        <p:nvSpPr>
          <p:cNvPr id="30" name="Text 17"/>
          <p:cNvSpPr/>
          <p:nvPr/>
        </p:nvSpPr>
        <p:spPr>
          <a:xfrm>
            <a:off x="6997700" y="1651000"/>
            <a:ext cx="4191000" cy="1397000"/>
          </a:xfrm>
          <a:prstGeom prst="rect">
            <a:avLst/>
          </a:prstGeom>
          <a:noFill/>
          <a:ln/>
        </p:spPr>
        <p:txBody>
          <a:bodyPr wrap="square" lIns="0" tIns="0" rIns="0" bIns="0" rtlCol="0" anchor="ctr"/>
          <a:lstStyle/>
          <a:p>
            <a:pPr marL="0" indent="0" algn="ctr">
              <a:buNone/>
            </a:pPr>
            <a:r>
              <a:rPr lang="en-US" sz="4000" b="1" dirty="0">
                <a:solidFill>
                  <a:srgbClr val="00ADEF"/>
                </a:solidFill>
                <a:latin typeface="Aptos Display" pitchFamily="34" charset="0"/>
                <a:ea typeface="Aptos Display" pitchFamily="34" charset="-122"/>
                <a:cs typeface="Aptos Display" pitchFamily="34" charset="-120"/>
              </a:rPr>
              <a:t>One win is</a:t>
            </a:r>
            <a:endParaRPr lang="en-US" sz="4000" dirty="0"/>
          </a:p>
          <a:p>
            <a:pPr marL="0" indent="0" algn="ctr">
              <a:buNone/>
            </a:pPr>
            <a:r>
              <a:rPr lang="en-US" sz="4000" b="1" dirty="0">
                <a:solidFill>
                  <a:srgbClr val="00ADEF"/>
                </a:solidFill>
                <a:latin typeface="Aptos Display" pitchFamily="34" charset="0"/>
                <a:ea typeface="Aptos Display" pitchFamily="34" charset="-122"/>
                <a:cs typeface="Aptos Display" pitchFamily="34" charset="-120"/>
              </a:rPr>
              <a:t>enough.</a:t>
            </a:r>
            <a:endParaRPr lang="en-US" sz="4000" dirty="0"/>
          </a:p>
        </p:txBody>
      </p:sp>
      <p:sp>
        <p:nvSpPr>
          <p:cNvPr id="31" name="Text 18"/>
          <p:cNvSpPr/>
          <p:nvPr/>
        </p:nvSpPr>
        <p:spPr>
          <a:xfrm>
            <a:off x="6997700" y="3251200"/>
            <a:ext cx="4318000" cy="1016000"/>
          </a:xfrm>
          <a:prstGeom prst="rect">
            <a:avLst/>
          </a:prstGeom>
          <a:noFill/>
          <a:ln/>
        </p:spPr>
        <p:txBody>
          <a:bodyPr wrap="square" lIns="0" tIns="0" rIns="0" bIns="0" rtlCol="0" anchor="t"/>
          <a:lstStyle/>
          <a:p>
            <a:pPr marL="0" indent="0" algn="ctr">
              <a:buNone/>
            </a:pPr>
            <a:r>
              <a:rPr lang="en-US" sz="2200" dirty="0">
                <a:solidFill>
                  <a:srgbClr val="FFFFFF"/>
                </a:solidFill>
                <a:latin typeface="Aptos" pitchFamily="34" charset="0"/>
                <a:ea typeface="Aptos" pitchFamily="34" charset="-122"/>
                <a:cs typeface="Aptos" pitchFamily="34" charset="-120"/>
              </a:rPr>
              <a:t>Twenty tools is a menu.</a:t>
            </a:r>
            <a:endParaRPr lang="en-US" sz="2200" dirty="0"/>
          </a:p>
          <a:p>
            <a:pPr marL="0" indent="0" algn="ctr">
              <a:buNone/>
            </a:pPr>
            <a:r>
              <a:rPr lang="en-US" sz="2200" dirty="0">
                <a:solidFill>
                  <a:srgbClr val="FFFFFF"/>
                </a:solidFill>
                <a:latin typeface="Aptos" pitchFamily="34" charset="0"/>
                <a:ea typeface="Aptos" pitchFamily="34" charset="-122"/>
                <a:cs typeface="Aptos" pitchFamily="34" charset="-120"/>
              </a:rPr>
              <a:t>It is not homework.</a:t>
            </a:r>
            <a:endParaRPr lang="en-US" sz="2200" dirty="0"/>
          </a:p>
        </p:txBody>
      </p:sp>
      <p:sp>
        <p:nvSpPr>
          <p:cNvPr id="32"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18</a:t>
            </a:fld>
            <a:endParaRPr lang="en-US" sz="1100"/>
          </a:p>
        </p:txBody>
      </p:sp>
      <p:pic>
        <p:nvPicPr>
          <p:cNvPr id="33" name="Copied Picture 33">
            <a:extLst>
              <a:ext uri="{FF2B5EF4-FFF2-40B4-BE49-F238E27FC236}">
                <a16:creationId xmlns:a16="http://schemas.microsoft.com/office/drawing/2014/main" id="{619C6132-56A6-79FC-589D-5D0D89E54B45}"/>
              </a:ext>
            </a:extLst>
          </p:cNvPr>
          <p:cNvPicPr>
            <a:picLocks noChangeAspect="1"/>
          </p:cNvPicPr>
          <p:nvPr/>
        </p:nvPicPr>
        <p:blipFill>
          <a:blip r:embed="rId10"/>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365003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94360" y="558800"/>
            <a:ext cx="8128000" cy="60960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Scan it before parking</a:t>
            </a:r>
            <a:endParaRPr lang="en-US" sz="3200" dirty="0"/>
          </a:p>
        </p:txBody>
      </p:sp>
      <p:sp>
        <p:nvSpPr>
          <p:cNvPr id="3" name="Text 1"/>
          <p:cNvSpPr/>
          <p:nvPr/>
        </p:nvSpPr>
        <p:spPr>
          <a:xfrm>
            <a:off x="10414000" y="304800"/>
            <a:ext cx="1066800" cy="254000"/>
          </a:xfrm>
          <a:prstGeom prst="rect">
            <a:avLst/>
          </a:prstGeom>
          <a:noFill/>
          <a:ln/>
        </p:spPr>
        <p:txBody>
          <a:bodyPr wrap="square" lIns="0" tIns="0" rIns="0" bIns="0" rtlCol="0" anchor="ctr"/>
          <a:lstStyle/>
          <a:p>
            <a:pPr marL="0" indent="0" algn="r">
              <a:buNone/>
            </a:pPr>
            <a:r>
              <a:rPr lang="en-US" sz="1400" b="1" dirty="0">
                <a:solidFill>
                  <a:srgbClr val="C3D1E2"/>
                </a:solidFill>
                <a:latin typeface="Aptos" pitchFamily="34" charset="0"/>
                <a:ea typeface="Aptos" pitchFamily="34" charset="-122"/>
                <a:cs typeface="Aptos" pitchFamily="34" charset="-120"/>
              </a:rPr>
              <a:t>1:05</a:t>
            </a:r>
            <a:endParaRPr lang="en-US"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76304" y="310896"/>
            <a:ext cx="164592" cy="164592"/>
          </a:xfrm>
          <a:prstGeom prst="rect">
            <a:avLst/>
          </a:prstGeom>
        </p:spPr>
      </p:pic>
      <p:sp>
        <p:nvSpPr>
          <p:cNvPr id="5" name="Shape 2"/>
          <p:cNvSpPr/>
          <p:nvPr/>
        </p:nvSpPr>
        <p:spPr>
          <a:xfrm>
            <a:off x="713232" y="1261872"/>
            <a:ext cx="3703320" cy="4434840"/>
          </a:xfrm>
          <a:prstGeom prst="rect">
            <a:avLst/>
          </a:prstGeom>
          <a:solidFill>
            <a:srgbClr val="FFFFFF"/>
          </a:solidFill>
          <a:ln w="15240">
            <a:solidFill>
              <a:srgbClr val="FFFFFF"/>
            </a:solidFill>
            <a:prstDash val="solid"/>
          </a:ln>
        </p:spPr>
        <p:txBody>
          <a:bodyPr/>
          <a:lstStyle/>
          <a:p>
            <a:endParaRPr lang="en-US"/>
          </a:p>
        </p:txBody>
      </p:sp>
      <p:pic>
        <p:nvPicPr>
          <p:cNvPr id="6" name="Image 1" descr="/mnt/data/ai20_deck_build/qr_huntermason_ai20.png"/>
          <p:cNvPicPr>
            <a:picLocks noChangeAspect="1"/>
          </p:cNvPicPr>
          <p:nvPr/>
        </p:nvPicPr>
        <p:blipFill>
          <a:blip r:embed="rId4"/>
          <a:stretch>
            <a:fillRect/>
          </a:stretch>
        </p:blipFill>
        <p:spPr>
          <a:xfrm>
            <a:off x="941832" y="1481328"/>
            <a:ext cx="3246120" cy="3246120"/>
          </a:xfrm>
          <a:prstGeom prst="rect">
            <a:avLst/>
          </a:prstGeom>
        </p:spPr>
      </p:pic>
      <p:sp>
        <p:nvSpPr>
          <p:cNvPr id="7" name="Text 3"/>
          <p:cNvSpPr/>
          <p:nvPr/>
        </p:nvSpPr>
        <p:spPr>
          <a:xfrm>
            <a:off x="787400" y="5003800"/>
            <a:ext cx="3556000" cy="355600"/>
          </a:xfrm>
          <a:prstGeom prst="rect">
            <a:avLst/>
          </a:prstGeom>
          <a:noFill/>
          <a:ln/>
        </p:spPr>
        <p:txBody>
          <a:bodyPr wrap="square" lIns="0" tIns="0" rIns="0" bIns="0" rtlCol="0" anchor="ctr"/>
          <a:lstStyle/>
          <a:p>
            <a:pPr marL="0" indent="0" algn="ctr">
              <a:buNone/>
            </a:pPr>
            <a:r>
              <a:rPr lang="en-US" sz="1800" b="1" dirty="0">
                <a:solidFill>
                  <a:srgbClr val="00ADEF"/>
                </a:solidFill>
                <a:latin typeface="Aptos" pitchFamily="34" charset="0"/>
                <a:ea typeface="Aptos" pitchFamily="34" charset="-122"/>
                <a:cs typeface="Aptos" pitchFamily="34" charset="-120"/>
              </a:rPr>
              <a:t>huntermason.com/ai20</a:t>
            </a:r>
            <a:endParaRPr lang="en-US" sz="1800" dirty="0"/>
          </a:p>
        </p:txBody>
      </p:sp>
      <p:sp>
        <p:nvSpPr>
          <p:cNvPr id="8" name="Text 4"/>
          <p:cNvSpPr/>
          <p:nvPr/>
        </p:nvSpPr>
        <p:spPr>
          <a:xfrm>
            <a:off x="5303520" y="1460500"/>
            <a:ext cx="5588000" cy="431800"/>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20 tools</a:t>
            </a:r>
            <a:endParaRPr lang="en-US" sz="2400" dirty="0"/>
          </a:p>
        </p:txBody>
      </p:sp>
      <p:sp>
        <p:nvSpPr>
          <p:cNvPr id="9" name="Text 5"/>
          <p:cNvSpPr/>
          <p:nvPr/>
        </p:nvSpPr>
        <p:spPr>
          <a:xfrm>
            <a:off x="5303520" y="2057400"/>
            <a:ext cx="5588000" cy="431800"/>
          </a:xfrm>
          <a:prstGeom prst="rect">
            <a:avLst/>
          </a:prstGeom>
          <a:noFill/>
          <a:ln/>
        </p:spPr>
        <p:txBody>
          <a:bodyPr wrap="square" lIns="0" tIns="0" rIns="0" bIns="0" rtlCol="0" anchor="ctr"/>
          <a:lstStyle/>
          <a:p>
            <a:pPr marL="0" indent="0">
              <a:buNone/>
            </a:pPr>
            <a:r>
              <a:rPr lang="en-US" sz="2400" b="1" dirty="0">
                <a:solidFill>
                  <a:srgbClr val="00ADEF"/>
                </a:solidFill>
                <a:latin typeface="Aptos Display" pitchFamily="34" charset="0"/>
                <a:ea typeface="Aptos Display" pitchFamily="34" charset="-122"/>
                <a:cs typeface="Aptos Display" pitchFamily="34" charset="-120"/>
              </a:rPr>
              <a:t>Official links</a:t>
            </a:r>
            <a:endParaRPr lang="en-US" sz="2400" dirty="0"/>
          </a:p>
        </p:txBody>
      </p:sp>
      <p:sp>
        <p:nvSpPr>
          <p:cNvPr id="10" name="Text 6"/>
          <p:cNvSpPr/>
          <p:nvPr/>
        </p:nvSpPr>
        <p:spPr>
          <a:xfrm>
            <a:off x="5303520" y="2654300"/>
            <a:ext cx="5588000" cy="431800"/>
          </a:xfrm>
          <a:prstGeom prst="rect">
            <a:avLst/>
          </a:prstGeom>
          <a:noFill/>
          <a:ln/>
        </p:spPr>
        <p:txBody>
          <a:bodyPr wrap="square" lIns="0" tIns="0" rIns="0" bIns="0" rtlCol="0" anchor="ctr"/>
          <a:lstStyle/>
          <a:p>
            <a:pPr marL="0" indent="0">
              <a:buNone/>
            </a:pPr>
            <a:r>
              <a:rPr lang="en-US" sz="2400" b="1" dirty="0">
                <a:solidFill>
                  <a:srgbClr val="00ADEF"/>
                </a:solidFill>
                <a:latin typeface="Aptos Display" pitchFamily="34" charset="0"/>
                <a:ea typeface="Aptos Display" pitchFamily="34" charset="-122"/>
                <a:cs typeface="Aptos Display" pitchFamily="34" charset="-120"/>
              </a:rPr>
              <a:t>What is actually free</a:t>
            </a:r>
            <a:endParaRPr lang="en-US" sz="2400" dirty="0"/>
          </a:p>
        </p:txBody>
      </p:sp>
      <p:sp>
        <p:nvSpPr>
          <p:cNvPr id="11" name="Text 7"/>
          <p:cNvSpPr/>
          <p:nvPr/>
        </p:nvSpPr>
        <p:spPr>
          <a:xfrm>
            <a:off x="5303520" y="3251200"/>
            <a:ext cx="5588000" cy="431800"/>
          </a:xfrm>
          <a:prstGeom prst="rect">
            <a:avLst/>
          </a:prstGeom>
          <a:noFill/>
          <a:ln/>
        </p:spPr>
        <p:txBody>
          <a:bodyPr wrap="square" lIns="0" tIns="0" rIns="0" bIns="0" rtlCol="0" anchor="ctr"/>
          <a:lstStyle/>
          <a:p>
            <a:pPr marL="0" indent="0">
              <a:buNone/>
            </a:pPr>
            <a:r>
              <a:rPr lang="en-US" sz="2400" b="1" dirty="0">
                <a:solidFill>
                  <a:srgbClr val="00ADEF"/>
                </a:solidFill>
                <a:latin typeface="Aptos Display" pitchFamily="34" charset="0"/>
                <a:ea typeface="Aptos Display" pitchFamily="34" charset="-122"/>
                <a:cs typeface="Aptos Display" pitchFamily="34" charset="-120"/>
              </a:rPr>
              <a:t>Demo prompts</a:t>
            </a:r>
            <a:endParaRPr lang="en-US" sz="2400" dirty="0"/>
          </a:p>
        </p:txBody>
      </p:sp>
      <p:sp>
        <p:nvSpPr>
          <p:cNvPr id="12" name="Text 8"/>
          <p:cNvSpPr/>
          <p:nvPr/>
        </p:nvSpPr>
        <p:spPr>
          <a:xfrm>
            <a:off x="5303520" y="3848100"/>
            <a:ext cx="5588000" cy="431800"/>
          </a:xfrm>
          <a:prstGeom prst="rect">
            <a:avLst/>
          </a:prstGeom>
          <a:noFill/>
          <a:ln/>
        </p:spPr>
        <p:txBody>
          <a:bodyPr wrap="square" lIns="0" tIns="0" rIns="0" bIns="0" rtlCol="0" anchor="ctr"/>
          <a:lstStyle/>
          <a:p>
            <a:pPr marL="0" indent="0">
              <a:buNone/>
            </a:pPr>
            <a:r>
              <a:rPr lang="en-US" sz="2400" b="1" dirty="0">
                <a:solidFill>
                  <a:srgbClr val="00ADEF"/>
                </a:solidFill>
                <a:latin typeface="Aptos Display" pitchFamily="34" charset="0"/>
                <a:ea typeface="Aptos Display" pitchFamily="34" charset="-122"/>
                <a:cs typeface="Aptos Display" pitchFamily="34" charset="-120"/>
              </a:rPr>
              <a:t>Contact Tony</a:t>
            </a:r>
            <a:endParaRPr lang="en-US" sz="2400" dirty="0"/>
          </a:p>
        </p:txBody>
      </p:sp>
      <p:sp>
        <p:nvSpPr>
          <p:cNvPr id="13" name="Shape 9"/>
          <p:cNvSpPr/>
          <p:nvPr/>
        </p:nvSpPr>
        <p:spPr>
          <a:xfrm>
            <a:off x="5303520" y="4622800"/>
            <a:ext cx="5212080" cy="0"/>
          </a:xfrm>
          <a:prstGeom prst="line">
            <a:avLst/>
          </a:prstGeom>
          <a:noFill/>
          <a:ln w="12700">
            <a:solidFill>
              <a:srgbClr val="2A5384"/>
            </a:solidFill>
            <a:prstDash val="solid"/>
          </a:ln>
        </p:spPr>
        <p:txBody>
          <a:bodyPr/>
          <a:lstStyle/>
          <a:p>
            <a:endParaRPr lang="en-US"/>
          </a:p>
        </p:txBody>
      </p:sp>
      <p:sp>
        <p:nvSpPr>
          <p:cNvPr id="14" name="Text 10"/>
          <p:cNvSpPr/>
          <p:nvPr/>
        </p:nvSpPr>
        <p:spPr>
          <a:xfrm>
            <a:off x="5303520" y="4876800"/>
            <a:ext cx="6350000" cy="584200"/>
          </a:xfrm>
          <a:prstGeom prst="rect">
            <a:avLst/>
          </a:prstGeom>
          <a:noFill/>
          <a:ln/>
        </p:spPr>
        <p:txBody>
          <a:bodyPr wrap="square" lIns="0" tIns="0" rIns="0" bIns="0" rtlCol="0" anchor="ct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Save it now. Try one tonight.</a:t>
            </a:r>
            <a:endParaRPr lang="en-US" sz="3000" dirty="0"/>
          </a:p>
        </p:txBody>
      </p:sp>
      <p:sp>
        <p:nvSpPr>
          <p:cNvPr id="25" name="Slide Number Placeholder 0"/>
          <p:cNvSpPr>
            <a:spLocks noGrp="1"/>
          </p:cNvSpPr>
          <p:nvPr>
            <p:ph type="sldNum" sz="quarter" idx="4294967295"/>
          </p:nvPr>
        </p:nvSpPr>
        <p:spPr>
          <a:xfrm>
            <a:off x="11430000" y="6527800"/>
            <a:ext cx="495300" cy="177800"/>
          </a:xfrm>
          <a:prstGeom prst="rect">
            <a:avLst/>
          </a:prstGeom>
          <a:extLst>
            <a:ext uri="{C572A759-6A51-4108-AA02-DFA0A04FC94B}">
              <ma14:wrappingTextBoxFlag xmlns:ma14="http://schemas.microsoft.com/office/mac/drawingml/2011/main" xmlns="" val="0"/>
            </a:ext>
          </a:extLst>
        </p:spPr>
        <p:txBody>
          <a:bodyPr lIns="0" tIns="0" rIns="0" bIns="0"/>
          <a:lstStyle>
            <a:lvl1pPr>
              <a:defRPr sz="1100">
                <a:solidFill>
                  <a:srgbClr val="B4C4D8"/>
                </a:solidFill>
                <a:latin typeface="Aptos"/>
                <a:ea typeface="Aptos"/>
                <a:cs typeface="Aptos"/>
              </a:defRPr>
            </a:lvl1pPr>
          </a:lstStyle>
          <a:p>
            <a:pPr algn="r"/>
            <a:fld id="{F7021451-1387-4CA6-816F-3879F97B5CBC}" type="slidenum">
              <a:rPr lang="en-US" sz="1100" b="0"/>
              <a:t>19</a:t>
            </a:fld>
            <a:endParaRPr lang="en-US" sz="1100"/>
          </a:p>
        </p:txBody>
      </p:sp>
      <p:pic>
        <p:nvPicPr>
          <p:cNvPr id="26" name="Copied Picture 26">
            <a:extLst>
              <a:ext uri="{FF2B5EF4-FFF2-40B4-BE49-F238E27FC236}">
                <a16:creationId xmlns:a16="http://schemas.microsoft.com/office/drawing/2014/main" id="{619C6132-56A6-79FC-589D-5D0D89E54B45}"/>
              </a:ext>
            </a:extLst>
          </p:cNvPr>
          <p:cNvPicPr>
            <a:picLocks noChangeAspect="1"/>
          </p:cNvPicPr>
          <p:nvPr/>
        </p:nvPicPr>
        <p:blipFill>
          <a:blip r:embed="rId5"/>
          <a:stretch>
            <a:fillRect/>
          </a:stretch>
        </p:blipFill>
        <p:spPr>
          <a:xfrm>
            <a:off x="8375646" y="6497420"/>
            <a:ext cx="3045952" cy="360580"/>
          </a:xfrm>
          <a:prstGeom prst="rect">
            <a:avLst/>
          </a:prstGeom>
        </p:spPr>
      </p:pic>
    </p:spTree>
    <p:extLst>
      <p:ext uri="{BB962C8B-B14F-4D97-AF65-F5344CB8AC3E}">
        <p14:creationId xmlns:p14="http://schemas.microsoft.com/office/powerpoint/2010/main" val="1751761900"/>
      </p:ext>
    </p:extLst>
  </p:cSld>
  <p:clrMapOvr>
    <a:masterClrMapping/>
  </p:clrMapOvr>
</p:sld>
</file>

<file path=ppt/theme/theme1.xml><?xml version="1.0" encoding="utf-8"?>
<a:theme xmlns:a="http://schemas.openxmlformats.org/drawingml/2006/main" name="Office Theme [1792614496125]">
  <a:themeElements>
    <a:clrScheme name="Harcourts">
      <a:dk1>
        <a:srgbClr val="000000"/>
      </a:dk1>
      <a:lt1>
        <a:srgbClr val="FFFFFF"/>
      </a:lt1>
      <a:dk2>
        <a:srgbClr val="001F49"/>
      </a:dk2>
      <a:lt2>
        <a:srgbClr val="F2F6FA"/>
      </a:lt2>
      <a:accent1>
        <a:srgbClr val="00ADEF"/>
      </a:accent1>
      <a:accent2>
        <a:srgbClr val="001F49"/>
      </a:accent2>
      <a:accent3>
        <a:srgbClr val="6BCBF5"/>
      </a:accent3>
      <a:accent4>
        <a:srgbClr val="2A5384"/>
      </a:accent4>
      <a:accent5>
        <a:srgbClr val="B4C4D8"/>
      </a:accent5>
      <a:accent6>
        <a:srgbClr val="0A2D5E"/>
      </a:accent6>
      <a:hlink>
        <a:srgbClr val="00ADEF"/>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53EB923-7EF9-C44E-A8EF-AE921B58CC1D}">
  <we:reference id="wa200010001" version="1.0.0.1" store="en-US" storeType="OMEX"/>
  <we:alternateReferences>
    <we:reference id="WA200010001" version="1.0.0.1" store="" storeType="OMEX"/>
  </we:alternateReferences>
  <we:properties>
    <we:property name="claude.fileId" value="&quot;b01eb8d2-d1c1-4f37-ab3b-726f54152f8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19</TotalTime>
  <Words>3159</Words>
  <Application>Microsoft Macintosh PowerPoint</Application>
  <PresentationFormat>Widescreen</PresentationFormat>
  <Paragraphs>298</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 [1792614496125]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Harcourts Hunter Mason Realty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 AI Tools in 20 Minutes (And What You Get Free)</dc:title>
  <dc:subject>20 AI Tools in 20 Minutes</dc:subject>
  <dc:creator>Tony Self</dc:creator>
  <cp:lastModifiedBy>Anthony Self</cp:lastModifiedBy>
  <cp:revision>3</cp:revision>
  <dcterms:created xsi:type="dcterms:W3CDTF">2026-10-21T20:14:59Z</dcterms:created>
  <dcterms:modified xsi:type="dcterms:W3CDTF">2026-10-21T20:44:06Z</dcterms:modified>
</cp:coreProperties>
</file>